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97" r:id="rId6"/>
    <p:sldId id="259" r:id="rId7"/>
    <p:sldId id="281" r:id="rId8"/>
    <p:sldId id="298" r:id="rId9"/>
    <p:sldId id="263" r:id="rId10"/>
    <p:sldId id="264" r:id="rId11"/>
    <p:sldId id="265" r:id="rId12"/>
    <p:sldId id="266" r:id="rId13"/>
    <p:sldId id="267" r:id="rId14"/>
    <p:sldId id="268" r:id="rId15"/>
    <p:sldId id="282" r:id="rId16"/>
    <p:sldId id="283" r:id="rId17"/>
    <p:sldId id="284" r:id="rId18"/>
    <p:sldId id="285" r:id="rId19"/>
    <p:sldId id="274" r:id="rId20"/>
    <p:sldId id="276" r:id="rId21"/>
    <p:sldId id="286" r:id="rId22"/>
    <p:sldId id="279" r:id="rId23"/>
    <p:sldId id="287" r:id="rId24"/>
    <p:sldId id="288" r:id="rId25"/>
    <p:sldId id="294" r:id="rId26"/>
    <p:sldId id="290" r:id="rId27"/>
    <p:sldId id="295" r:id="rId28"/>
    <p:sldId id="292" r:id="rId29"/>
    <p:sldId id="291" r:id="rId30"/>
    <p:sldId id="296" r:id="rId31"/>
    <p:sldId id="293" r:id="rId32"/>
    <p:sldId id="280" r:id="rId33"/>
  </p:sldIdLst>
  <p:sldSz cx="18288000" cy="10287000"/>
  <p:notesSz cx="6858000" cy="9144000"/>
  <p:embeddedFontLst>
    <p:embeddedFont>
      <p:font typeface="Abstracted Dream" panose="020B0604020202020204" charset="-128"/>
      <p:regular r:id="rId34"/>
    </p:embeddedFont>
    <p:embeddedFont>
      <p:font typeface="Calibri" panose="020F0502020204030204" pitchFamily="34" charset="0"/>
      <p:regular r:id="rId35"/>
      <p:bold r:id="rId36"/>
      <p:italic r:id="rId37"/>
      <p:boldItalic r:id="rId38"/>
    </p:embeddedFont>
    <p:embeddedFont>
      <p:font typeface="Cup Cake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E4A"/>
    <a:srgbClr val="CBC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6331B-D40E-461B-975B-674FA41C4820}" v="4" dt="2025-11-12T16:33:0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O RAZIEL HERNANDEZ ALVAREZ" userId="5bf40253-5cfa-4473-9e63-9d01842aff24" providerId="ADAL" clId="{7446331B-D40E-461B-975B-674FA41C4820}"/>
    <pc:docChg chg="undo custSel addSld delSld modSld sldOrd">
      <pc:chgData name="ALDO RAZIEL HERNANDEZ ALVAREZ" userId="5bf40253-5cfa-4473-9e63-9d01842aff24" providerId="ADAL" clId="{7446331B-D40E-461B-975B-674FA41C4820}" dt="2025-11-12T16:34:44.879" v="1195" actId="1035"/>
      <pc:docMkLst>
        <pc:docMk/>
      </pc:docMkLst>
      <pc:sldChg chg="modSp mod">
        <pc:chgData name="ALDO RAZIEL HERNANDEZ ALVAREZ" userId="5bf40253-5cfa-4473-9e63-9d01842aff24" providerId="ADAL" clId="{7446331B-D40E-461B-975B-674FA41C4820}" dt="2025-11-12T01:19:12.115" v="796" actId="20577"/>
        <pc:sldMkLst>
          <pc:docMk/>
          <pc:sldMk cId="0" sldId="256"/>
        </pc:sldMkLst>
        <pc:spChg chg="mod">
          <ac:chgData name="ALDO RAZIEL HERNANDEZ ALVAREZ" userId="5bf40253-5cfa-4473-9e63-9d01842aff24" providerId="ADAL" clId="{7446331B-D40E-461B-975B-674FA41C4820}" dt="2025-11-12T01:19:12.115" v="796" actId="20577"/>
          <ac:spMkLst>
            <pc:docMk/>
            <pc:sldMk cId="0" sldId="256"/>
            <ac:spMk id="10" creationId="{00000000-0000-0000-0000-000000000000}"/>
          </ac:spMkLst>
        </pc:spChg>
      </pc:sldChg>
      <pc:sldChg chg="delSp modSp mod">
        <pc:chgData name="ALDO RAZIEL HERNANDEZ ALVAREZ" userId="5bf40253-5cfa-4473-9e63-9d01842aff24" providerId="ADAL" clId="{7446331B-D40E-461B-975B-674FA41C4820}" dt="2025-11-12T16:25:04.097" v="863" actId="14100"/>
        <pc:sldMkLst>
          <pc:docMk/>
          <pc:sldMk cId="0" sldId="258"/>
        </pc:sldMkLst>
        <pc:spChg chg="mod">
          <ac:chgData name="ALDO RAZIEL HERNANDEZ ALVAREZ" userId="5bf40253-5cfa-4473-9e63-9d01842aff24" providerId="ADAL" clId="{7446331B-D40E-461B-975B-674FA41C4820}" dt="2025-11-12T16:25:04.097" v="863" actId="14100"/>
          <ac:spMkLst>
            <pc:docMk/>
            <pc:sldMk cId="0" sldId="258"/>
            <ac:spMk id="9" creationId="{00000000-0000-0000-0000-000000000000}"/>
          </ac:spMkLst>
        </pc:spChg>
        <pc:spChg chg="del">
          <ac:chgData name="ALDO RAZIEL HERNANDEZ ALVAREZ" userId="5bf40253-5cfa-4473-9e63-9d01842aff24" providerId="ADAL" clId="{7446331B-D40E-461B-975B-674FA41C4820}" dt="2025-11-12T16:24:48.277" v="848" actId="478"/>
          <ac:spMkLst>
            <pc:docMk/>
            <pc:sldMk cId="0" sldId="258"/>
            <ac:spMk id="10" creationId="{00000000-0000-0000-0000-000000000000}"/>
          </ac:spMkLst>
        </pc:spChg>
      </pc:sldChg>
      <pc:sldChg chg="modSp mod">
        <pc:chgData name="ALDO RAZIEL HERNANDEZ ALVAREZ" userId="5bf40253-5cfa-4473-9e63-9d01842aff24" providerId="ADAL" clId="{7446331B-D40E-461B-975B-674FA41C4820}" dt="2025-11-11T23:46:42.972" v="24" actId="20577"/>
        <pc:sldMkLst>
          <pc:docMk/>
          <pc:sldMk cId="0" sldId="259"/>
        </pc:sldMkLst>
        <pc:spChg chg="mod">
          <ac:chgData name="ALDO RAZIEL HERNANDEZ ALVAREZ" userId="5bf40253-5cfa-4473-9e63-9d01842aff24" providerId="ADAL" clId="{7446331B-D40E-461B-975B-674FA41C4820}" dt="2025-11-11T23:46:42.972" v="24" actId="20577"/>
          <ac:spMkLst>
            <pc:docMk/>
            <pc:sldMk cId="0" sldId="259"/>
            <ac:spMk id="3" creationId="{00000000-0000-0000-0000-000000000000}"/>
          </ac:spMkLst>
        </pc:spChg>
        <pc:spChg chg="mod">
          <ac:chgData name="ALDO RAZIEL HERNANDEZ ALVAREZ" userId="5bf40253-5cfa-4473-9e63-9d01842aff24" providerId="ADAL" clId="{7446331B-D40E-461B-975B-674FA41C4820}" dt="2025-11-11T23:40:51.923" v="5" actId="20577"/>
          <ac:spMkLst>
            <pc:docMk/>
            <pc:sldMk cId="0" sldId="259"/>
            <ac:spMk id="10" creationId="{2C7006CA-C01F-D7F7-59F0-F5A46E651DDD}"/>
          </ac:spMkLst>
        </pc:spChg>
      </pc:sldChg>
      <pc:sldChg chg="addSp modSp mod ord">
        <pc:chgData name="ALDO RAZIEL HERNANDEZ ALVAREZ" userId="5bf40253-5cfa-4473-9e63-9d01842aff24" providerId="ADAL" clId="{7446331B-D40E-461B-975B-674FA41C4820}" dt="2025-11-12T16:34:44.879" v="1195" actId="1035"/>
        <pc:sldMkLst>
          <pc:docMk/>
          <pc:sldMk cId="0" sldId="260"/>
        </pc:sldMkLst>
        <pc:spChg chg="mod">
          <ac:chgData name="ALDO RAZIEL HERNANDEZ ALVAREZ" userId="5bf40253-5cfa-4473-9e63-9d01842aff24" providerId="ADAL" clId="{7446331B-D40E-461B-975B-674FA41C4820}" dt="2025-11-12T16:34:44.879" v="1195" actId="1035"/>
          <ac:spMkLst>
            <pc:docMk/>
            <pc:sldMk cId="0" sldId="260"/>
            <ac:spMk id="3" creationId="{00000000-0000-0000-0000-000000000000}"/>
          </ac:spMkLst>
        </pc:spChg>
        <pc:spChg chg="mod">
          <ac:chgData name="ALDO RAZIEL HERNANDEZ ALVAREZ" userId="5bf40253-5cfa-4473-9e63-9d01842aff24" providerId="ADAL" clId="{7446331B-D40E-461B-975B-674FA41C4820}" dt="2025-11-12T16:34:39.853" v="1193" actId="14100"/>
          <ac:spMkLst>
            <pc:docMk/>
            <pc:sldMk cId="0" sldId="260"/>
            <ac:spMk id="4" creationId="{00000000-0000-0000-0000-000000000000}"/>
          </ac:spMkLst>
        </pc:spChg>
        <pc:spChg chg="add mod">
          <ac:chgData name="ALDO RAZIEL HERNANDEZ ALVAREZ" userId="5bf40253-5cfa-4473-9e63-9d01842aff24" providerId="ADAL" clId="{7446331B-D40E-461B-975B-674FA41C4820}" dt="2025-11-12T16:34:36.678" v="1192" actId="12"/>
          <ac:spMkLst>
            <pc:docMk/>
            <pc:sldMk cId="0" sldId="260"/>
            <ac:spMk id="5" creationId="{4F38C4FD-75F2-E2F3-DB70-E09B1D44C9F0}"/>
          </ac:spMkLst>
        </pc:spChg>
        <pc:spChg chg="mod">
          <ac:chgData name="ALDO RAZIEL HERNANDEZ ALVAREZ" userId="5bf40253-5cfa-4473-9e63-9d01842aff24" providerId="ADAL" clId="{7446331B-D40E-461B-975B-674FA41C4820}" dt="2025-11-12T16:32:48.095" v="1170" actId="1035"/>
          <ac:spMkLst>
            <pc:docMk/>
            <pc:sldMk cId="0" sldId="260"/>
            <ac:spMk id="7" creationId="{6DDDE515-0A9E-A2D5-DEA5-CD7E3D0F7788}"/>
          </ac:spMkLst>
        </pc:spChg>
        <pc:spChg chg="mod">
          <ac:chgData name="ALDO RAZIEL HERNANDEZ ALVAREZ" userId="5bf40253-5cfa-4473-9e63-9d01842aff24" providerId="ADAL" clId="{7446331B-D40E-461B-975B-674FA41C4820}" dt="2025-11-12T16:32:48.095" v="1170" actId="1035"/>
          <ac:spMkLst>
            <pc:docMk/>
            <pc:sldMk cId="0" sldId="260"/>
            <ac:spMk id="8" creationId="{C7F9851D-3173-1908-553F-7705BDE1E7CF}"/>
          </ac:spMkLst>
        </pc:spChg>
        <pc:spChg chg="mod">
          <ac:chgData name="ALDO RAZIEL HERNANDEZ ALVAREZ" userId="5bf40253-5cfa-4473-9e63-9d01842aff24" providerId="ADAL" clId="{7446331B-D40E-461B-975B-674FA41C4820}" dt="2025-11-12T16:32:48.095" v="1170" actId="1035"/>
          <ac:spMkLst>
            <pc:docMk/>
            <pc:sldMk cId="0" sldId="260"/>
            <ac:spMk id="9" creationId="{B9F678A3-0A9A-CF67-C101-375187050FF3}"/>
          </ac:spMkLst>
        </pc:spChg>
      </pc:sldChg>
      <pc:sldChg chg="modSp mod">
        <pc:chgData name="ALDO RAZIEL HERNANDEZ ALVAREZ" userId="5bf40253-5cfa-4473-9e63-9d01842aff24" providerId="ADAL" clId="{7446331B-D40E-461B-975B-674FA41C4820}" dt="2025-11-11T23:51:24.386" v="69" actId="20577"/>
        <pc:sldMkLst>
          <pc:docMk/>
          <pc:sldMk cId="0" sldId="263"/>
        </pc:sldMkLst>
        <pc:spChg chg="mod">
          <ac:chgData name="ALDO RAZIEL HERNANDEZ ALVAREZ" userId="5bf40253-5cfa-4473-9e63-9d01842aff24" providerId="ADAL" clId="{7446331B-D40E-461B-975B-674FA41C4820}" dt="2025-11-11T23:51:24.386" v="69" actId="20577"/>
          <ac:spMkLst>
            <pc:docMk/>
            <pc:sldMk cId="0" sldId="263"/>
            <ac:spMk id="4" creationId="{00000000-0000-0000-0000-000000000000}"/>
          </ac:spMkLst>
        </pc:spChg>
      </pc:sldChg>
      <pc:sldChg chg="modSp mod">
        <pc:chgData name="ALDO RAZIEL HERNANDEZ ALVAREZ" userId="5bf40253-5cfa-4473-9e63-9d01842aff24" providerId="ADAL" clId="{7446331B-D40E-461B-975B-674FA41C4820}" dt="2025-11-11T23:56:34.482" v="114" actId="20577"/>
        <pc:sldMkLst>
          <pc:docMk/>
          <pc:sldMk cId="0" sldId="267"/>
        </pc:sldMkLst>
        <pc:spChg chg="mod">
          <ac:chgData name="ALDO RAZIEL HERNANDEZ ALVAREZ" userId="5bf40253-5cfa-4473-9e63-9d01842aff24" providerId="ADAL" clId="{7446331B-D40E-461B-975B-674FA41C4820}" dt="2025-11-11T23:56:34.482" v="114" actId="20577"/>
          <ac:spMkLst>
            <pc:docMk/>
            <pc:sldMk cId="0" sldId="267"/>
            <ac:spMk id="10" creationId="{00000000-0000-0000-0000-000000000000}"/>
          </ac:spMkLst>
        </pc:spChg>
      </pc:sldChg>
      <pc:sldChg chg="modSp mod">
        <pc:chgData name="ALDO RAZIEL HERNANDEZ ALVAREZ" userId="5bf40253-5cfa-4473-9e63-9d01842aff24" providerId="ADAL" clId="{7446331B-D40E-461B-975B-674FA41C4820}" dt="2025-11-11T23:57:01.898" v="115" actId="6549"/>
        <pc:sldMkLst>
          <pc:docMk/>
          <pc:sldMk cId="0" sldId="268"/>
        </pc:sldMkLst>
        <pc:spChg chg="mod">
          <ac:chgData name="ALDO RAZIEL HERNANDEZ ALVAREZ" userId="5bf40253-5cfa-4473-9e63-9d01842aff24" providerId="ADAL" clId="{7446331B-D40E-461B-975B-674FA41C4820}" dt="2025-11-11T23:57:01.898" v="115" actId="6549"/>
          <ac:spMkLst>
            <pc:docMk/>
            <pc:sldMk cId="0" sldId="268"/>
            <ac:spMk id="3" creationId="{00000000-0000-0000-0000-000000000000}"/>
          </ac:spMkLst>
        </pc:spChg>
      </pc:sldChg>
      <pc:sldChg chg="modSp mod">
        <pc:chgData name="ALDO RAZIEL HERNANDEZ ALVAREZ" userId="5bf40253-5cfa-4473-9e63-9d01842aff24" providerId="ADAL" clId="{7446331B-D40E-461B-975B-674FA41C4820}" dt="2025-11-12T00:04:48.989" v="140" actId="6549"/>
        <pc:sldMkLst>
          <pc:docMk/>
          <pc:sldMk cId="0" sldId="274"/>
        </pc:sldMkLst>
        <pc:spChg chg="mod">
          <ac:chgData name="ALDO RAZIEL HERNANDEZ ALVAREZ" userId="5bf40253-5cfa-4473-9e63-9d01842aff24" providerId="ADAL" clId="{7446331B-D40E-461B-975B-674FA41C4820}" dt="2025-11-12T00:04:48.989" v="140" actId="6549"/>
          <ac:spMkLst>
            <pc:docMk/>
            <pc:sldMk cId="0" sldId="274"/>
            <ac:spMk id="3" creationId="{00000000-0000-0000-0000-000000000000}"/>
          </ac:spMkLst>
        </pc:spChg>
      </pc:sldChg>
      <pc:sldChg chg="addSp delSp modSp mod">
        <pc:chgData name="ALDO RAZIEL HERNANDEZ ALVAREZ" userId="5bf40253-5cfa-4473-9e63-9d01842aff24" providerId="ADAL" clId="{7446331B-D40E-461B-975B-674FA41C4820}" dt="2025-11-12T00:06:01.246" v="144" actId="1076"/>
        <pc:sldMkLst>
          <pc:docMk/>
          <pc:sldMk cId="0" sldId="276"/>
        </pc:sldMkLst>
        <pc:spChg chg="add del mod">
          <ac:chgData name="ALDO RAZIEL HERNANDEZ ALVAREZ" userId="5bf40253-5cfa-4473-9e63-9d01842aff24" providerId="ADAL" clId="{7446331B-D40E-461B-975B-674FA41C4820}" dt="2025-11-12T00:05:48.763" v="142"/>
          <ac:spMkLst>
            <pc:docMk/>
            <pc:sldMk cId="0" sldId="276"/>
            <ac:spMk id="12" creationId="{961A6D78-FCAC-5F20-8608-9F53F13D861F}"/>
          </ac:spMkLst>
        </pc:spChg>
        <pc:spChg chg="add mod">
          <ac:chgData name="ALDO RAZIEL HERNANDEZ ALVAREZ" userId="5bf40253-5cfa-4473-9e63-9d01842aff24" providerId="ADAL" clId="{7446331B-D40E-461B-975B-674FA41C4820}" dt="2025-11-12T00:06:01.246" v="144" actId="1076"/>
          <ac:spMkLst>
            <pc:docMk/>
            <pc:sldMk cId="0" sldId="276"/>
            <ac:spMk id="13" creationId="{033167AE-F976-5A81-BCF6-1E5E6859B104}"/>
          </ac:spMkLst>
        </pc:spChg>
      </pc:sldChg>
      <pc:sldChg chg="modSp mod">
        <pc:chgData name="ALDO RAZIEL HERNANDEZ ALVAREZ" userId="5bf40253-5cfa-4473-9e63-9d01842aff24" providerId="ADAL" clId="{7446331B-D40E-461B-975B-674FA41C4820}" dt="2025-11-11T23:40:34.721" v="2" actId="20577"/>
        <pc:sldMkLst>
          <pc:docMk/>
          <pc:sldMk cId="4153977206" sldId="281"/>
        </pc:sldMkLst>
        <pc:spChg chg="mod">
          <ac:chgData name="ALDO RAZIEL HERNANDEZ ALVAREZ" userId="5bf40253-5cfa-4473-9e63-9d01842aff24" providerId="ADAL" clId="{7446331B-D40E-461B-975B-674FA41C4820}" dt="2025-11-11T23:40:34.721" v="2" actId="20577"/>
          <ac:spMkLst>
            <pc:docMk/>
            <pc:sldMk cId="4153977206" sldId="281"/>
            <ac:spMk id="10" creationId="{2C7006CA-C01F-D7F7-59F0-F5A46E651DDD}"/>
          </ac:spMkLst>
        </pc:spChg>
      </pc:sldChg>
      <pc:sldChg chg="ord">
        <pc:chgData name="ALDO RAZIEL HERNANDEZ ALVAREZ" userId="5bf40253-5cfa-4473-9e63-9d01842aff24" providerId="ADAL" clId="{7446331B-D40E-461B-975B-674FA41C4820}" dt="2025-11-12T00:31:53.577" v="394"/>
        <pc:sldMkLst>
          <pc:docMk/>
          <pc:sldMk cId="677099597" sldId="282"/>
        </pc:sldMkLst>
      </pc:sldChg>
      <pc:sldChg chg="modSp mod">
        <pc:chgData name="ALDO RAZIEL HERNANDEZ ALVAREZ" userId="5bf40253-5cfa-4473-9e63-9d01842aff24" providerId="ADAL" clId="{7446331B-D40E-461B-975B-674FA41C4820}" dt="2025-11-12T00:01:30.198" v="119" actId="20577"/>
        <pc:sldMkLst>
          <pc:docMk/>
          <pc:sldMk cId="2788522927" sldId="283"/>
        </pc:sldMkLst>
        <pc:spChg chg="mod">
          <ac:chgData name="ALDO RAZIEL HERNANDEZ ALVAREZ" userId="5bf40253-5cfa-4473-9e63-9d01842aff24" providerId="ADAL" clId="{7446331B-D40E-461B-975B-674FA41C4820}" dt="2025-11-12T00:00:32.527" v="116" actId="20577"/>
          <ac:spMkLst>
            <pc:docMk/>
            <pc:sldMk cId="2788522927" sldId="283"/>
            <ac:spMk id="3" creationId="{00000000-0000-0000-0000-000000000000}"/>
          </ac:spMkLst>
        </pc:spChg>
        <pc:spChg chg="mod">
          <ac:chgData name="ALDO RAZIEL HERNANDEZ ALVAREZ" userId="5bf40253-5cfa-4473-9e63-9d01842aff24" providerId="ADAL" clId="{7446331B-D40E-461B-975B-674FA41C4820}" dt="2025-11-12T00:01:30.198" v="119" actId="20577"/>
          <ac:spMkLst>
            <pc:docMk/>
            <pc:sldMk cId="2788522927" sldId="283"/>
            <ac:spMk id="13" creationId="{AD347719-A61F-3F58-2F1D-A0E3092BAB77}"/>
          </ac:spMkLst>
        </pc:spChg>
      </pc:sldChg>
      <pc:sldChg chg="modSp mod">
        <pc:chgData name="ALDO RAZIEL HERNANDEZ ALVAREZ" userId="5bf40253-5cfa-4473-9e63-9d01842aff24" providerId="ADAL" clId="{7446331B-D40E-461B-975B-674FA41C4820}" dt="2025-11-12T00:02:54.460" v="134" actId="20577"/>
        <pc:sldMkLst>
          <pc:docMk/>
          <pc:sldMk cId="2726833895" sldId="284"/>
        </pc:sldMkLst>
        <pc:spChg chg="mod">
          <ac:chgData name="ALDO RAZIEL HERNANDEZ ALVAREZ" userId="5bf40253-5cfa-4473-9e63-9d01842aff24" providerId="ADAL" clId="{7446331B-D40E-461B-975B-674FA41C4820}" dt="2025-11-12T00:02:54.460" v="134" actId="20577"/>
          <ac:spMkLst>
            <pc:docMk/>
            <pc:sldMk cId="2726833895" sldId="284"/>
            <ac:spMk id="3" creationId="{00000000-0000-0000-0000-000000000000}"/>
          </ac:spMkLst>
        </pc:spChg>
      </pc:sldChg>
      <pc:sldChg chg="modSp mod">
        <pc:chgData name="ALDO RAZIEL HERNANDEZ ALVAREZ" userId="5bf40253-5cfa-4473-9e63-9d01842aff24" providerId="ADAL" clId="{7446331B-D40E-461B-975B-674FA41C4820}" dt="2025-11-12T00:03:11.766" v="137" actId="20577"/>
        <pc:sldMkLst>
          <pc:docMk/>
          <pc:sldMk cId="27800223" sldId="285"/>
        </pc:sldMkLst>
        <pc:spChg chg="mod">
          <ac:chgData name="ALDO RAZIEL HERNANDEZ ALVAREZ" userId="5bf40253-5cfa-4473-9e63-9d01842aff24" providerId="ADAL" clId="{7446331B-D40E-461B-975B-674FA41C4820}" dt="2025-11-12T00:03:11.766" v="137" actId="20577"/>
          <ac:spMkLst>
            <pc:docMk/>
            <pc:sldMk cId="27800223" sldId="285"/>
            <ac:spMk id="10" creationId="{00000000-0000-0000-0000-000000000000}"/>
          </ac:spMkLst>
        </pc:spChg>
      </pc:sldChg>
      <pc:sldChg chg="modSp mod">
        <pc:chgData name="ALDO RAZIEL HERNANDEZ ALVAREZ" userId="5bf40253-5cfa-4473-9e63-9d01842aff24" providerId="ADAL" clId="{7446331B-D40E-461B-975B-674FA41C4820}" dt="2025-11-12T01:21:09.743" v="797" actId="6549"/>
        <pc:sldMkLst>
          <pc:docMk/>
          <pc:sldMk cId="2091200191" sldId="288"/>
        </pc:sldMkLst>
        <pc:spChg chg="mod">
          <ac:chgData name="ALDO RAZIEL HERNANDEZ ALVAREZ" userId="5bf40253-5cfa-4473-9e63-9d01842aff24" providerId="ADAL" clId="{7446331B-D40E-461B-975B-674FA41C4820}" dt="2025-11-12T01:21:09.743" v="797" actId="6549"/>
          <ac:spMkLst>
            <pc:docMk/>
            <pc:sldMk cId="2091200191" sldId="288"/>
            <ac:spMk id="10" creationId="{00000000-0000-0000-0000-000000000000}"/>
          </ac:spMkLst>
        </pc:spChg>
      </pc:sldChg>
      <pc:sldChg chg="modSp mod">
        <pc:chgData name="ALDO RAZIEL HERNANDEZ ALVAREZ" userId="5bf40253-5cfa-4473-9e63-9d01842aff24" providerId="ADAL" clId="{7446331B-D40E-461B-975B-674FA41C4820}" dt="2025-11-12T00:38:17.547" v="486" actId="20577"/>
        <pc:sldMkLst>
          <pc:docMk/>
          <pc:sldMk cId="2257472856" sldId="290"/>
        </pc:sldMkLst>
        <pc:spChg chg="mod">
          <ac:chgData name="ALDO RAZIEL HERNANDEZ ALVAREZ" userId="5bf40253-5cfa-4473-9e63-9d01842aff24" providerId="ADAL" clId="{7446331B-D40E-461B-975B-674FA41C4820}" dt="2025-11-12T00:38:17.547" v="486" actId="20577"/>
          <ac:spMkLst>
            <pc:docMk/>
            <pc:sldMk cId="2257472856" sldId="290"/>
            <ac:spMk id="3" creationId="{00000000-0000-0000-0000-000000000000}"/>
          </ac:spMkLst>
        </pc:spChg>
        <pc:spChg chg="mod">
          <ac:chgData name="ALDO RAZIEL HERNANDEZ ALVAREZ" userId="5bf40253-5cfa-4473-9e63-9d01842aff24" providerId="ADAL" clId="{7446331B-D40E-461B-975B-674FA41C4820}" dt="2025-11-12T00:27:16.319" v="324" actId="20577"/>
          <ac:spMkLst>
            <pc:docMk/>
            <pc:sldMk cId="2257472856" sldId="290"/>
            <ac:spMk id="4" creationId="{00000000-0000-0000-0000-000000000000}"/>
          </ac:spMkLst>
        </pc:spChg>
      </pc:sldChg>
      <pc:sldChg chg="modSp mod">
        <pc:chgData name="ALDO RAZIEL HERNANDEZ ALVAREZ" userId="5bf40253-5cfa-4473-9e63-9d01842aff24" providerId="ADAL" clId="{7446331B-D40E-461B-975B-674FA41C4820}" dt="2025-11-12T01:22:40.211" v="823" actId="20577"/>
        <pc:sldMkLst>
          <pc:docMk/>
          <pc:sldMk cId="3430337497" sldId="291"/>
        </pc:sldMkLst>
        <pc:spChg chg="mod">
          <ac:chgData name="ALDO RAZIEL HERNANDEZ ALVAREZ" userId="5bf40253-5cfa-4473-9e63-9d01842aff24" providerId="ADAL" clId="{7446331B-D40E-461B-975B-674FA41C4820}" dt="2025-11-12T01:22:40.211" v="823" actId="20577"/>
          <ac:spMkLst>
            <pc:docMk/>
            <pc:sldMk cId="3430337497" sldId="291"/>
            <ac:spMk id="10" creationId="{00000000-0000-0000-0000-000000000000}"/>
          </ac:spMkLst>
        </pc:spChg>
      </pc:sldChg>
      <pc:sldChg chg="modSp mod ord">
        <pc:chgData name="ALDO RAZIEL HERNANDEZ ALVAREZ" userId="5bf40253-5cfa-4473-9e63-9d01842aff24" providerId="ADAL" clId="{7446331B-D40E-461B-975B-674FA41C4820}" dt="2025-11-12T01:22:19.542" v="814" actId="108"/>
        <pc:sldMkLst>
          <pc:docMk/>
          <pc:sldMk cId="3851836050" sldId="292"/>
        </pc:sldMkLst>
        <pc:spChg chg="mod">
          <ac:chgData name="ALDO RAZIEL HERNANDEZ ALVAREZ" userId="5bf40253-5cfa-4473-9e63-9d01842aff24" providerId="ADAL" clId="{7446331B-D40E-461B-975B-674FA41C4820}" dt="2025-11-12T01:22:19.542" v="814" actId="108"/>
          <ac:spMkLst>
            <pc:docMk/>
            <pc:sldMk cId="3851836050" sldId="292"/>
            <ac:spMk id="10" creationId="{00000000-0000-0000-0000-000000000000}"/>
          </ac:spMkLst>
        </pc:spChg>
      </pc:sldChg>
      <pc:sldChg chg="modSp mod ord">
        <pc:chgData name="ALDO RAZIEL HERNANDEZ ALVAREZ" userId="5bf40253-5cfa-4473-9e63-9d01842aff24" providerId="ADAL" clId="{7446331B-D40E-461B-975B-674FA41C4820}" dt="2025-11-12T00:53:07.064" v="618"/>
        <pc:sldMkLst>
          <pc:docMk/>
          <pc:sldMk cId="834180124" sldId="293"/>
        </pc:sldMkLst>
        <pc:spChg chg="mod">
          <ac:chgData name="ALDO RAZIEL HERNANDEZ ALVAREZ" userId="5bf40253-5cfa-4473-9e63-9d01842aff24" providerId="ADAL" clId="{7446331B-D40E-461B-975B-674FA41C4820}" dt="2025-11-12T00:52:54.222" v="616" actId="20577"/>
          <ac:spMkLst>
            <pc:docMk/>
            <pc:sldMk cId="834180124" sldId="293"/>
            <ac:spMk id="3" creationId="{00000000-0000-0000-0000-000000000000}"/>
          </ac:spMkLst>
        </pc:spChg>
      </pc:sldChg>
      <pc:sldChg chg="modSp add mod">
        <pc:chgData name="ALDO RAZIEL HERNANDEZ ALVAREZ" userId="5bf40253-5cfa-4473-9e63-9d01842aff24" providerId="ADAL" clId="{7446331B-D40E-461B-975B-674FA41C4820}" dt="2025-11-12T01:21:44.145" v="801" actId="20577"/>
        <pc:sldMkLst>
          <pc:docMk/>
          <pc:sldMk cId="2102638424" sldId="294"/>
        </pc:sldMkLst>
        <pc:spChg chg="mod">
          <ac:chgData name="ALDO RAZIEL HERNANDEZ ALVAREZ" userId="5bf40253-5cfa-4473-9e63-9d01842aff24" providerId="ADAL" clId="{7446331B-D40E-461B-975B-674FA41C4820}" dt="2025-11-12T01:21:44.145" v="801" actId="20577"/>
          <ac:spMkLst>
            <pc:docMk/>
            <pc:sldMk cId="2102638424" sldId="294"/>
            <ac:spMk id="10" creationId="{00000000-0000-0000-0000-000000000000}"/>
          </ac:spMkLst>
        </pc:spChg>
        <pc:spChg chg="mod">
          <ac:chgData name="ALDO RAZIEL HERNANDEZ ALVAREZ" userId="5bf40253-5cfa-4473-9e63-9d01842aff24" providerId="ADAL" clId="{7446331B-D40E-461B-975B-674FA41C4820}" dt="2025-11-12T00:26:05.657" v="165" actId="20577"/>
          <ac:spMkLst>
            <pc:docMk/>
            <pc:sldMk cId="2102638424" sldId="294"/>
            <ac:spMk id="11" creationId="{00000000-0000-0000-0000-000000000000}"/>
          </ac:spMkLst>
        </pc:spChg>
      </pc:sldChg>
      <pc:sldChg chg="modSp add mod">
        <pc:chgData name="ALDO RAZIEL HERNANDEZ ALVAREZ" userId="5bf40253-5cfa-4473-9e63-9d01842aff24" providerId="ADAL" clId="{7446331B-D40E-461B-975B-674FA41C4820}" dt="2025-11-12T01:22:01.799" v="809" actId="20577"/>
        <pc:sldMkLst>
          <pc:docMk/>
          <pc:sldMk cId="3570016429" sldId="295"/>
        </pc:sldMkLst>
        <pc:spChg chg="mod">
          <ac:chgData name="ALDO RAZIEL HERNANDEZ ALVAREZ" userId="5bf40253-5cfa-4473-9e63-9d01842aff24" providerId="ADAL" clId="{7446331B-D40E-461B-975B-674FA41C4820}" dt="2025-11-12T01:22:01.799" v="809" actId="20577"/>
          <ac:spMkLst>
            <pc:docMk/>
            <pc:sldMk cId="3570016429" sldId="295"/>
            <ac:spMk id="3" creationId="{00000000-0000-0000-0000-000000000000}"/>
          </ac:spMkLst>
        </pc:spChg>
      </pc:sldChg>
      <pc:sldChg chg="modSp add mod">
        <pc:chgData name="ALDO RAZIEL HERNANDEZ ALVAREZ" userId="5bf40253-5cfa-4473-9e63-9d01842aff24" providerId="ADAL" clId="{7446331B-D40E-461B-975B-674FA41C4820}" dt="2025-11-12T01:23:00.173" v="832" actId="20577"/>
        <pc:sldMkLst>
          <pc:docMk/>
          <pc:sldMk cId="3906311246" sldId="296"/>
        </pc:sldMkLst>
        <pc:spChg chg="mod">
          <ac:chgData name="ALDO RAZIEL HERNANDEZ ALVAREZ" userId="5bf40253-5cfa-4473-9e63-9d01842aff24" providerId="ADAL" clId="{7446331B-D40E-461B-975B-674FA41C4820}" dt="2025-11-12T01:23:00.173" v="832" actId="20577"/>
          <ac:spMkLst>
            <pc:docMk/>
            <pc:sldMk cId="3906311246" sldId="296"/>
            <ac:spMk id="10" creationId="{00000000-0000-0000-0000-000000000000}"/>
          </ac:spMkLst>
        </pc:spChg>
      </pc:sldChg>
      <pc:sldChg chg="add">
        <pc:chgData name="ALDO RAZIEL HERNANDEZ ALVAREZ" userId="5bf40253-5cfa-4473-9e63-9d01842aff24" providerId="ADAL" clId="{7446331B-D40E-461B-975B-674FA41C4820}" dt="2025-11-12T16:24:32.376" v="833" actId="2890"/>
        <pc:sldMkLst>
          <pc:docMk/>
          <pc:sldMk cId="3559439546" sldId="297"/>
        </pc:sldMkLst>
      </pc:sldChg>
      <pc:sldChg chg="add del">
        <pc:chgData name="ALDO RAZIEL HERNANDEZ ALVAREZ" userId="5bf40253-5cfa-4473-9e63-9d01842aff24" providerId="ADAL" clId="{7446331B-D40E-461B-975B-674FA41C4820}" dt="2025-11-12T16:25:57.350" v="865" actId="2890"/>
        <pc:sldMkLst>
          <pc:docMk/>
          <pc:sldMk cId="3016982603" sldId="298"/>
        </pc:sldMkLst>
      </pc:sldChg>
      <pc:sldChg chg="add">
        <pc:chgData name="ALDO RAZIEL HERNANDEZ ALVAREZ" userId="5bf40253-5cfa-4473-9e63-9d01842aff24" providerId="ADAL" clId="{7446331B-D40E-461B-975B-674FA41C4820}" dt="2025-11-12T16:26:02.292" v="866" actId="2890"/>
        <pc:sldMkLst>
          <pc:docMk/>
          <pc:sldMk cId="3350018573"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png"/><Relationship Id="rId4" Type="http://schemas.openxmlformats.org/officeDocument/2006/relationships/image" Target="../media/image36.sv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rot="30000">
            <a:off x="887834" y="965765"/>
            <a:ext cx="16740932" cy="8502999"/>
          </a:xfrm>
          <a:custGeom>
            <a:avLst/>
            <a:gdLst/>
            <a:ahLst/>
            <a:cxnLst/>
            <a:rect l="l" t="t" r="r" b="b"/>
            <a:pathLst>
              <a:path w="16740932" h="8502999">
                <a:moveTo>
                  <a:pt x="0" y="0"/>
                </a:moveTo>
                <a:lnTo>
                  <a:pt x="16740932" y="0"/>
                </a:lnTo>
                <a:lnTo>
                  <a:pt x="16740932" y="8502999"/>
                </a:lnTo>
                <a:lnTo>
                  <a:pt x="0" y="8502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2786782">
            <a:off x="3949997" y="3409133"/>
            <a:ext cx="1839911" cy="1571591"/>
          </a:xfrm>
          <a:custGeom>
            <a:avLst/>
            <a:gdLst/>
            <a:ahLst/>
            <a:cxnLst/>
            <a:rect l="l" t="t" r="r" b="b"/>
            <a:pathLst>
              <a:path w="1839911" h="1571591">
                <a:moveTo>
                  <a:pt x="0" y="0"/>
                </a:moveTo>
                <a:lnTo>
                  <a:pt x="1839911" y="0"/>
                </a:lnTo>
                <a:lnTo>
                  <a:pt x="1839911" y="1571591"/>
                </a:lnTo>
                <a:lnTo>
                  <a:pt x="0" y="1571591"/>
                </a:lnTo>
                <a:lnTo>
                  <a:pt x="0" y="0"/>
                </a:lnTo>
                <a:close/>
              </a:path>
            </a:pathLst>
          </a:custGeom>
          <a:blipFill>
            <a:blip r:embed="rId5"/>
            <a:stretch>
              <a:fillRect/>
            </a:stretch>
          </a:blipFill>
        </p:spPr>
      </p:sp>
      <p:sp>
        <p:nvSpPr>
          <p:cNvPr id="5" name="TextBox 5"/>
          <p:cNvSpPr txBox="1"/>
          <p:nvPr/>
        </p:nvSpPr>
        <p:spPr>
          <a:xfrm>
            <a:off x="1302759" y="5867867"/>
            <a:ext cx="15956541" cy="2535309"/>
          </a:xfrm>
          <a:prstGeom prst="rect">
            <a:avLst/>
          </a:prstGeom>
        </p:spPr>
        <p:txBody>
          <a:bodyPr lIns="0" tIns="0" rIns="0" bIns="0" rtlCol="0" anchor="t">
            <a:spAutoFit/>
          </a:bodyPr>
          <a:lstStyle/>
          <a:p>
            <a:pPr algn="ctr">
              <a:lnSpc>
                <a:spcPts val="20202"/>
              </a:lnSpc>
            </a:pPr>
            <a:r>
              <a:rPr lang="en-US" sz="15400" spc="-2419" dirty="0">
                <a:solidFill>
                  <a:srgbClr val="000000"/>
                </a:solidFill>
                <a:latin typeface="Cup Cakes"/>
                <a:ea typeface="Cup Cakes"/>
                <a:cs typeface="Cup Cakes"/>
                <a:sym typeface="Cup Cakes"/>
              </a:rPr>
              <a:t>Salud</a:t>
            </a:r>
          </a:p>
        </p:txBody>
      </p:sp>
      <p:sp>
        <p:nvSpPr>
          <p:cNvPr id="6" name="Freeform 6"/>
          <p:cNvSpPr/>
          <p:nvPr/>
        </p:nvSpPr>
        <p:spPr>
          <a:xfrm rot="7342356">
            <a:off x="12654135" y="3187366"/>
            <a:ext cx="1839911" cy="1571591"/>
          </a:xfrm>
          <a:custGeom>
            <a:avLst/>
            <a:gdLst/>
            <a:ahLst/>
            <a:cxnLst/>
            <a:rect l="l" t="t" r="r" b="b"/>
            <a:pathLst>
              <a:path w="1839911" h="1571591">
                <a:moveTo>
                  <a:pt x="0" y="0"/>
                </a:moveTo>
                <a:lnTo>
                  <a:pt x="1839911" y="0"/>
                </a:lnTo>
                <a:lnTo>
                  <a:pt x="1839911" y="1571590"/>
                </a:lnTo>
                <a:lnTo>
                  <a:pt x="0" y="1571590"/>
                </a:lnTo>
                <a:lnTo>
                  <a:pt x="0" y="0"/>
                </a:lnTo>
                <a:close/>
              </a:path>
            </a:pathLst>
          </a:custGeom>
          <a:blipFill>
            <a:blip r:embed="rId5"/>
            <a:stretch>
              <a:fillRect/>
            </a:stretch>
          </a:blipFill>
        </p:spPr>
      </p:sp>
      <p:sp>
        <p:nvSpPr>
          <p:cNvPr id="7" name="Freeform 7"/>
          <p:cNvSpPr/>
          <p:nvPr/>
        </p:nvSpPr>
        <p:spPr>
          <a:xfrm>
            <a:off x="5665256" y="2304203"/>
            <a:ext cx="6957489" cy="3913587"/>
          </a:xfrm>
          <a:custGeom>
            <a:avLst/>
            <a:gdLst/>
            <a:ahLst/>
            <a:cxnLst/>
            <a:rect l="l" t="t" r="r" b="b"/>
            <a:pathLst>
              <a:path w="6957489" h="3913587">
                <a:moveTo>
                  <a:pt x="0" y="0"/>
                </a:moveTo>
                <a:lnTo>
                  <a:pt x="6957488" y="0"/>
                </a:lnTo>
                <a:lnTo>
                  <a:pt x="6957488" y="3913587"/>
                </a:lnTo>
                <a:lnTo>
                  <a:pt x="0" y="39135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rot="-369674">
            <a:off x="5643238" y="3794953"/>
            <a:ext cx="6435296" cy="1317009"/>
          </a:xfrm>
          <a:prstGeom prst="rect">
            <a:avLst/>
          </a:prstGeom>
        </p:spPr>
        <p:txBody>
          <a:bodyPr lIns="0" tIns="0" rIns="0" bIns="0" rtlCol="0" anchor="t">
            <a:spAutoFit/>
          </a:bodyPr>
          <a:lstStyle/>
          <a:p>
            <a:pPr algn="ctr">
              <a:lnSpc>
                <a:spcPts val="9607"/>
              </a:lnSpc>
            </a:pPr>
            <a:r>
              <a:rPr lang="en-US" sz="10557" spc="-1836">
                <a:solidFill>
                  <a:srgbClr val="000000"/>
                </a:solidFill>
                <a:latin typeface="Cup Cakes"/>
                <a:ea typeface="Cup Cakes"/>
                <a:cs typeface="Cup Cakes"/>
                <a:sym typeface="Cup Cakes"/>
              </a:rPr>
              <a:t>manual</a:t>
            </a:r>
          </a:p>
        </p:txBody>
      </p:sp>
      <p:sp>
        <p:nvSpPr>
          <p:cNvPr id="9" name="TextBox 9"/>
          <p:cNvSpPr txBox="1"/>
          <p:nvPr/>
        </p:nvSpPr>
        <p:spPr>
          <a:xfrm>
            <a:off x="4713910" y="1897841"/>
            <a:ext cx="8860181" cy="546024"/>
          </a:xfrm>
          <a:prstGeom prst="rect">
            <a:avLst/>
          </a:prstGeom>
        </p:spPr>
        <p:txBody>
          <a:bodyPr lIns="0" tIns="0" rIns="0" bIns="0" rtlCol="0" anchor="t">
            <a:spAutoFit/>
          </a:bodyPr>
          <a:lstStyle/>
          <a:p>
            <a:pPr algn="ctr">
              <a:lnSpc>
                <a:spcPts val="3893"/>
              </a:lnSpc>
            </a:pPr>
            <a:r>
              <a:rPr lang="en-US" sz="3140" dirty="0">
                <a:solidFill>
                  <a:srgbClr val="000000"/>
                </a:solidFill>
                <a:latin typeface="Abstracted Dream"/>
                <a:ea typeface="Abstracted Dream"/>
                <a:cs typeface="Abstracted Dream"/>
                <a:sym typeface="Abstracted Dream"/>
              </a:rPr>
              <a:t>Taller </a:t>
            </a:r>
            <a:r>
              <a:rPr lang="en-US" sz="3140" dirty="0" err="1">
                <a:solidFill>
                  <a:srgbClr val="000000"/>
                </a:solidFill>
                <a:latin typeface="Abstracted Dream"/>
                <a:ea typeface="Abstracted Dream"/>
                <a:cs typeface="Abstracted Dream"/>
                <a:sym typeface="Abstracted Dream"/>
              </a:rPr>
              <a:t>sobre</a:t>
            </a:r>
            <a:r>
              <a:rPr lang="en-US" sz="3140" dirty="0">
                <a:solidFill>
                  <a:srgbClr val="000000"/>
                </a:solidFill>
                <a:latin typeface="Abstracted Dream"/>
                <a:ea typeface="Abstracted Dream"/>
                <a:cs typeface="Abstracted Dream"/>
                <a:sym typeface="Abstracted Dream"/>
              </a:rPr>
              <a:t> el</a:t>
            </a:r>
          </a:p>
        </p:txBody>
      </p:sp>
      <p:sp>
        <p:nvSpPr>
          <p:cNvPr id="10" name="TextBox 10"/>
          <p:cNvSpPr txBox="1"/>
          <p:nvPr/>
        </p:nvSpPr>
        <p:spPr>
          <a:xfrm rot="-279627">
            <a:off x="10242691" y="4110956"/>
            <a:ext cx="878270" cy="343940"/>
          </a:xfrm>
          <a:prstGeom prst="rect">
            <a:avLst/>
          </a:prstGeom>
        </p:spPr>
        <p:txBody>
          <a:bodyPr lIns="0" tIns="0" rIns="0" bIns="0" rtlCol="0" anchor="t">
            <a:spAutoFit/>
          </a:bodyPr>
          <a:lstStyle/>
          <a:p>
            <a:pPr algn="ctr">
              <a:lnSpc>
                <a:spcPts val="2976"/>
              </a:lnSpc>
            </a:pPr>
            <a:r>
              <a:rPr lang="en-US" sz="2400" dirty="0">
                <a:solidFill>
                  <a:srgbClr val="000000"/>
                </a:solidFill>
                <a:latin typeface="Abstracted Dream"/>
                <a:ea typeface="Abstracted Dream"/>
                <a:cs typeface="Abstracted Dream"/>
                <a:sym typeface="Abstracted Dream"/>
              </a:rPr>
              <a:t>del</a:t>
            </a:r>
          </a:p>
        </p:txBody>
      </p:sp>
      <p:sp>
        <p:nvSpPr>
          <p:cNvPr id="11" name="Freeform 11"/>
          <p:cNvSpPr/>
          <p:nvPr/>
        </p:nvSpPr>
        <p:spPr>
          <a:xfrm>
            <a:off x="6010714" y="-97440"/>
            <a:ext cx="6540632" cy="1284939"/>
          </a:xfrm>
          <a:custGeom>
            <a:avLst/>
            <a:gdLst/>
            <a:ahLst/>
            <a:cxnLst/>
            <a:rect l="l" t="t" r="r" b="b"/>
            <a:pathLst>
              <a:path w="6540632" h="1284939">
                <a:moveTo>
                  <a:pt x="0" y="0"/>
                </a:moveTo>
                <a:lnTo>
                  <a:pt x="6540631" y="0"/>
                </a:lnTo>
                <a:lnTo>
                  <a:pt x="6540631" y="1284939"/>
                </a:lnTo>
                <a:lnTo>
                  <a:pt x="0" y="1284939"/>
                </a:lnTo>
                <a:lnTo>
                  <a:pt x="0" y="0"/>
                </a:lnTo>
                <a:close/>
              </a:path>
            </a:pathLst>
          </a:custGeom>
          <a:blipFill>
            <a:blip r:embed="rId8"/>
            <a:stretch>
              <a:fillRect/>
            </a:stretch>
          </a:blipFill>
        </p:spPr>
      </p:sp>
      <p:sp>
        <p:nvSpPr>
          <p:cNvPr id="12" name="Freeform 12"/>
          <p:cNvSpPr/>
          <p:nvPr/>
        </p:nvSpPr>
        <p:spPr>
          <a:xfrm>
            <a:off x="8275206" y="9465447"/>
            <a:ext cx="1966188" cy="821553"/>
          </a:xfrm>
          <a:custGeom>
            <a:avLst/>
            <a:gdLst/>
            <a:ahLst/>
            <a:cxnLst/>
            <a:rect l="l" t="t" r="r" b="b"/>
            <a:pathLst>
              <a:path w="1966188" h="821553">
                <a:moveTo>
                  <a:pt x="0" y="0"/>
                </a:moveTo>
                <a:lnTo>
                  <a:pt x="1966188" y="0"/>
                </a:lnTo>
                <a:lnTo>
                  <a:pt x="1966188" y="821553"/>
                </a:lnTo>
                <a:lnTo>
                  <a:pt x="0" y="821553"/>
                </a:lnTo>
                <a:lnTo>
                  <a:pt x="0" y="0"/>
                </a:lnTo>
                <a:close/>
              </a:path>
            </a:pathLst>
          </a:custGeom>
          <a:blipFill>
            <a:blip r:embed="rId9"/>
            <a:stretch>
              <a:fillRect/>
            </a:stretch>
          </a:blipFill>
          <a:ln cap="sq">
            <a:noFill/>
            <a:prstDash val="solid"/>
            <a:miter/>
          </a:ln>
        </p:spPr>
      </p:sp>
      <p:sp>
        <p:nvSpPr>
          <p:cNvPr id="13" name="TextBox 13"/>
          <p:cNvSpPr txBox="1"/>
          <p:nvPr/>
        </p:nvSpPr>
        <p:spPr>
          <a:xfrm>
            <a:off x="6426328" y="5708169"/>
            <a:ext cx="5435344" cy="343940"/>
          </a:xfrm>
          <a:prstGeom prst="rect">
            <a:avLst/>
          </a:prstGeom>
        </p:spPr>
        <p:txBody>
          <a:bodyPr wrap="square" lIns="0" tIns="0" rIns="0" bIns="0" rtlCol="0" anchor="t">
            <a:spAutoFit/>
          </a:bodyPr>
          <a:lstStyle/>
          <a:p>
            <a:pPr algn="ctr">
              <a:lnSpc>
                <a:spcPts val="2976"/>
              </a:lnSpc>
            </a:pPr>
            <a:r>
              <a:rPr lang="es-MX" sz="2400" dirty="0">
                <a:solidFill>
                  <a:srgbClr val="8C84B8"/>
                </a:solidFill>
                <a:latin typeface="Abstracted Dream"/>
                <a:ea typeface="Abstracted Dream"/>
                <a:cs typeface="Abstracted Dream"/>
                <a:sym typeface="Abstracted Dream"/>
              </a:rPr>
              <a:t>Sistema Estadístico de los seguros de</a:t>
            </a:r>
          </a:p>
        </p:txBody>
      </p:sp>
      <p:sp>
        <p:nvSpPr>
          <p:cNvPr id="14" name="TextBox 13">
            <a:extLst>
              <a:ext uri="{FF2B5EF4-FFF2-40B4-BE49-F238E27FC236}">
                <a16:creationId xmlns:a16="http://schemas.microsoft.com/office/drawing/2014/main" id="{D8C12A8C-1716-6BDE-921B-20F03E8F3940}"/>
              </a:ext>
            </a:extLst>
          </p:cNvPr>
          <p:cNvSpPr txBox="1"/>
          <p:nvPr/>
        </p:nvSpPr>
        <p:spPr>
          <a:xfrm>
            <a:off x="6563358" y="8147081"/>
            <a:ext cx="5435344" cy="343940"/>
          </a:xfrm>
          <a:prstGeom prst="rect">
            <a:avLst/>
          </a:prstGeom>
        </p:spPr>
        <p:txBody>
          <a:bodyPr wrap="square" lIns="0" tIns="0" rIns="0" bIns="0" rtlCol="0" anchor="t">
            <a:spAutoFit/>
          </a:bodyPr>
          <a:lstStyle/>
          <a:p>
            <a:pPr algn="ctr">
              <a:lnSpc>
                <a:spcPts val="2976"/>
              </a:lnSpc>
            </a:pPr>
            <a:r>
              <a:rPr lang="es-MX" sz="2400" dirty="0">
                <a:solidFill>
                  <a:srgbClr val="8C84B8"/>
                </a:solidFill>
                <a:latin typeface="Abstracted Dream"/>
                <a:ea typeface="Abstracted Dream"/>
                <a:cs typeface="Abstracted Dream"/>
                <a:sym typeface="Abstracted Dream"/>
              </a:rPr>
              <a:t>Entrega de la información del Ejercicio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D1FF"/>
        </a:solidFill>
        <a:effectLst/>
      </p:bgPr>
    </p:bg>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5066976" y="5523508"/>
            <a:ext cx="8874191" cy="1485407"/>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fecha de pago de la reclamación es distinta de vacío entonces la </a:t>
            </a:r>
            <a:r>
              <a:rPr lang="es-MX" sz="3240" b="1" dirty="0">
                <a:solidFill>
                  <a:srgbClr val="1B0E4A"/>
                </a:solidFill>
                <a:latin typeface="Abstracted Dream"/>
                <a:ea typeface="Abstracted Dream"/>
                <a:cs typeface="Abstracted Dream"/>
                <a:sym typeface="Abstracted Dream"/>
              </a:rPr>
              <a:t>fecha de ingreso del evento hospitalario</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menor o igual a la fecha de pago de la reclamación.</a:t>
            </a:r>
          </a:p>
        </p:txBody>
      </p:sp>
      <p:sp>
        <p:nvSpPr>
          <p:cNvPr id="11" name="TextBox 11"/>
          <p:cNvSpPr txBox="1"/>
          <p:nvPr/>
        </p:nvSpPr>
        <p:spPr>
          <a:xfrm>
            <a:off x="3402842" y="2064565"/>
            <a:ext cx="11684909" cy="2907847"/>
          </a:xfrm>
          <a:prstGeom prst="rect">
            <a:avLst/>
          </a:prstGeom>
        </p:spPr>
        <p:txBody>
          <a:bodyPr lIns="0" tIns="0" rIns="0" bIns="0" rtlCol="0" anchor="t">
            <a:spAutoFit/>
          </a:bodyPr>
          <a:lstStyle/>
          <a:p>
            <a:pPr algn="ctr">
              <a:lnSpc>
                <a:spcPts val="10920"/>
              </a:lnSpc>
            </a:pPr>
            <a:r>
              <a:rPr lang="es-MX" sz="9600" spc="-1308" dirty="0">
                <a:solidFill>
                  <a:srgbClr val="000000"/>
                </a:solidFill>
                <a:latin typeface="Cup Cakes"/>
                <a:ea typeface="Cup Cakes"/>
                <a:cs typeface="Cup Cakes"/>
                <a:sym typeface="Cup Cakes"/>
              </a:rPr>
              <a:t>Fecha de ingreso Evento Hospitalario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953000" y="5739766"/>
            <a:ext cx="8693044" cy="1485407"/>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fecha de pago de la reclamación es distinta de vacío entonces la </a:t>
            </a:r>
            <a:r>
              <a:rPr lang="es-MX" sz="3240" b="1" dirty="0">
                <a:solidFill>
                  <a:srgbClr val="1B0E4A"/>
                </a:solidFill>
                <a:latin typeface="Abstracted Dream"/>
                <a:ea typeface="Abstracted Dream"/>
                <a:cs typeface="Abstracted Dream"/>
                <a:sym typeface="Abstracted Dream"/>
              </a:rPr>
              <a:t>fecha de pago de la reclamación</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igual al año del reporte del ejercicio.</a:t>
            </a:r>
          </a:p>
        </p:txBody>
      </p:sp>
      <p:sp>
        <p:nvSpPr>
          <p:cNvPr id="4" name="TextBox 4"/>
          <p:cNvSpPr txBox="1"/>
          <p:nvPr/>
        </p:nvSpPr>
        <p:spPr>
          <a:xfrm>
            <a:off x="1041399" y="2132687"/>
            <a:ext cx="16345446" cy="1417696"/>
          </a:xfrm>
          <a:prstGeom prst="rect">
            <a:avLst/>
          </a:prstGeom>
        </p:spPr>
        <p:txBody>
          <a:bodyPr lIns="0" tIns="0" rIns="0" bIns="0" rtlCol="0" anchor="t">
            <a:spAutoFit/>
          </a:bodyPr>
          <a:lstStyle/>
          <a:p>
            <a:pPr algn="ctr">
              <a:lnSpc>
                <a:spcPts val="10920"/>
              </a:lnSpc>
            </a:pPr>
            <a:r>
              <a:rPr lang="es-MX" sz="8800" spc="-1308" dirty="0">
                <a:solidFill>
                  <a:srgbClr val="000000"/>
                </a:solidFill>
                <a:latin typeface="Cup Cakes"/>
                <a:ea typeface="Cup Cakes"/>
                <a:cs typeface="Cup Cakes"/>
                <a:sym typeface="Cup Cakes"/>
              </a:rPr>
              <a:t>Fecha de pago de la reclamación</a:t>
            </a:r>
          </a:p>
        </p:txBody>
      </p:sp>
      <p:sp>
        <p:nvSpPr>
          <p:cNvPr id="5" name="Freeform 5"/>
          <p:cNvSpPr/>
          <p:nvPr/>
        </p:nvSpPr>
        <p:spPr>
          <a:xfrm rot="7744576">
            <a:off x="15097860" y="2209248"/>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6" name="Freeform 6"/>
          <p:cNvSpPr/>
          <p:nvPr/>
        </p:nvSpPr>
        <p:spPr>
          <a:xfrm rot="-2700000">
            <a:off x="1778057" y="2226010"/>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9" name="TextBox 7">
            <a:extLst>
              <a:ext uri="{FF2B5EF4-FFF2-40B4-BE49-F238E27FC236}">
                <a16:creationId xmlns:a16="http://schemas.microsoft.com/office/drawing/2014/main" id="{9D9BDDE3-EF05-0858-653D-A8D99B4F8FC2}"/>
              </a:ext>
            </a:extLst>
          </p:cNvPr>
          <p:cNvSpPr txBox="1"/>
          <p:nvPr/>
        </p:nvSpPr>
        <p:spPr>
          <a:xfrm>
            <a:off x="2943141" y="4193054"/>
            <a:ext cx="12541962"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Aplica para la tabla de </a:t>
            </a:r>
            <a:r>
              <a:rPr lang="es-MX" sz="2400" u="sng" dirty="0">
                <a:solidFill>
                  <a:srgbClr val="ADA4DF"/>
                </a:solidFill>
                <a:latin typeface="Abstracted Dream"/>
                <a:ea typeface="Abstracted Dream"/>
                <a:cs typeface="Abstracted Dream"/>
                <a:sym typeface="Abstracted Dream"/>
              </a:rPr>
              <a:t>Evento Hospitalario </a:t>
            </a:r>
            <a:r>
              <a:rPr lang="es-MX" sz="2400" dirty="0">
                <a:solidFill>
                  <a:srgbClr val="ADA4DF"/>
                </a:solidFill>
                <a:latin typeface="Abstracted Dream"/>
                <a:ea typeface="Abstracted Dream"/>
                <a:cs typeface="Abstracted Dream"/>
                <a:sym typeface="Abstracted Dream"/>
              </a:rPr>
              <a:t>y para la tabla de </a:t>
            </a:r>
            <a:r>
              <a:rPr lang="es-MX" sz="2400" u="sng" dirty="0">
                <a:solidFill>
                  <a:srgbClr val="ADA4DF"/>
                </a:solidFill>
                <a:latin typeface="Abstracted Dream"/>
                <a:ea typeface="Abstracted Dream"/>
                <a:cs typeface="Abstracted Dream"/>
                <a:sym typeface="Abstracted Dream"/>
              </a:rPr>
              <a:t>Evento no Hospitalario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rot="5400000" flipV="1">
            <a:off x="4889726" y="-2325598"/>
            <a:ext cx="8508548" cy="14938197"/>
          </a:xfrm>
          <a:custGeom>
            <a:avLst/>
            <a:gdLst/>
            <a:ahLst/>
            <a:cxnLst/>
            <a:rect l="l" t="t" r="r" b="b"/>
            <a:pathLst>
              <a:path w="8508548" h="14938197">
                <a:moveTo>
                  <a:pt x="0" y="14938196"/>
                </a:moveTo>
                <a:lnTo>
                  <a:pt x="8508548" y="14938196"/>
                </a:lnTo>
                <a:lnTo>
                  <a:pt x="8508548" y="0"/>
                </a:lnTo>
                <a:lnTo>
                  <a:pt x="0" y="0"/>
                </a:lnTo>
                <a:lnTo>
                  <a:pt x="0" y="1493819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448129" y="5948384"/>
            <a:ext cx="9391741" cy="1485407"/>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fecha de pago de la reclamación es distinta de vacío entonces la </a:t>
            </a:r>
            <a:r>
              <a:rPr lang="es-MX" sz="3240" b="1" dirty="0">
                <a:solidFill>
                  <a:srgbClr val="1B0E4A"/>
                </a:solidFill>
                <a:latin typeface="Abstracted Dream"/>
                <a:ea typeface="Abstracted Dream"/>
                <a:cs typeface="Abstracted Dream"/>
                <a:sym typeface="Abstracted Dream"/>
              </a:rPr>
              <a:t>fecha de la reclamación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menor o igual a la fecha de pago de la reclamación.</a:t>
            </a:r>
          </a:p>
        </p:txBody>
      </p:sp>
      <p:sp>
        <p:nvSpPr>
          <p:cNvPr id="5" name="Freeform 5"/>
          <p:cNvSpPr/>
          <p:nvPr/>
        </p:nvSpPr>
        <p:spPr>
          <a:xfrm rot="261537">
            <a:off x="4893022" y="3822750"/>
            <a:ext cx="8218183" cy="739636"/>
          </a:xfrm>
          <a:custGeom>
            <a:avLst/>
            <a:gdLst/>
            <a:ahLst/>
            <a:cxnLst/>
            <a:rect l="l" t="t" r="r" b="b"/>
            <a:pathLst>
              <a:path w="8218183" h="739636">
                <a:moveTo>
                  <a:pt x="0" y="0"/>
                </a:moveTo>
                <a:lnTo>
                  <a:pt x="8218182" y="0"/>
                </a:lnTo>
                <a:lnTo>
                  <a:pt x="8218182" y="739636"/>
                </a:lnTo>
                <a:lnTo>
                  <a:pt x="0" y="7396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2028753" y="2485165"/>
            <a:ext cx="14546246" cy="1499235"/>
          </a:xfrm>
          <a:prstGeom prst="rect">
            <a:avLst/>
          </a:prstGeom>
        </p:spPr>
        <p:txBody>
          <a:bodyPr lIns="0" tIns="0" rIns="0" bIns="0" rtlCol="0" anchor="t">
            <a:spAutoFit/>
          </a:bodyPr>
          <a:lstStyle/>
          <a:p>
            <a:pPr algn="ctr">
              <a:lnSpc>
                <a:spcPts val="10920"/>
              </a:lnSpc>
            </a:pPr>
            <a:r>
              <a:rPr lang="es-MX" sz="12000" spc="-1308" dirty="0">
                <a:solidFill>
                  <a:srgbClr val="000000"/>
                </a:solidFill>
                <a:latin typeface="Cup Cakes"/>
                <a:ea typeface="Cup Cakes"/>
                <a:cs typeface="Cup Cakes"/>
                <a:sym typeface="Cup Cakes"/>
              </a:rPr>
              <a:t>Fecha  de  reclamación</a:t>
            </a:r>
          </a:p>
        </p:txBody>
      </p:sp>
      <p:sp>
        <p:nvSpPr>
          <p:cNvPr id="9" name="TextBox 7">
            <a:extLst>
              <a:ext uri="{FF2B5EF4-FFF2-40B4-BE49-F238E27FC236}">
                <a16:creationId xmlns:a16="http://schemas.microsoft.com/office/drawing/2014/main" id="{3B31AAE8-6D13-519D-79F4-0850F06EC61D}"/>
              </a:ext>
            </a:extLst>
          </p:cNvPr>
          <p:cNvSpPr txBox="1"/>
          <p:nvPr/>
        </p:nvSpPr>
        <p:spPr>
          <a:xfrm>
            <a:off x="2731132" y="4878119"/>
            <a:ext cx="12541962"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Aplica para la tabla de </a:t>
            </a:r>
            <a:r>
              <a:rPr lang="es-MX" sz="2400" u="sng" dirty="0">
                <a:solidFill>
                  <a:srgbClr val="ADA4DF"/>
                </a:solidFill>
                <a:latin typeface="Abstracted Dream"/>
                <a:ea typeface="Abstracted Dream"/>
                <a:cs typeface="Abstracted Dream"/>
                <a:sym typeface="Abstracted Dream"/>
              </a:rPr>
              <a:t>Evento Hospitalario </a:t>
            </a:r>
            <a:r>
              <a:rPr lang="es-MX" sz="2400" dirty="0">
                <a:solidFill>
                  <a:srgbClr val="ADA4DF"/>
                </a:solidFill>
                <a:latin typeface="Abstracted Dream"/>
                <a:ea typeface="Abstracted Dream"/>
                <a:cs typeface="Abstracted Dream"/>
                <a:sym typeface="Abstracted Dream"/>
              </a:rPr>
              <a:t>y para la tabla de </a:t>
            </a:r>
            <a:r>
              <a:rPr lang="es-MX" sz="2400" u="sng" dirty="0">
                <a:solidFill>
                  <a:srgbClr val="ADA4DF"/>
                </a:solidFill>
                <a:latin typeface="Abstracted Dream"/>
                <a:ea typeface="Abstracted Dream"/>
                <a:cs typeface="Abstracted Dream"/>
                <a:sym typeface="Abstracted Dream"/>
              </a:rPr>
              <a:t>Evento no Hospitalario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D1FF"/>
        </a:solidFill>
        <a:effectLst/>
      </p:bgPr>
    </p:bg>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600529" y="5114925"/>
            <a:ext cx="9391741" cy="1485407"/>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El </a:t>
            </a:r>
            <a:r>
              <a:rPr lang="es-MX" sz="3240" b="1" dirty="0">
                <a:solidFill>
                  <a:srgbClr val="1B0E4A"/>
                </a:solidFill>
                <a:latin typeface="Abstracted Dream"/>
                <a:ea typeface="Abstracted Dream"/>
                <a:cs typeface="Abstracted Dream"/>
                <a:sym typeface="Abstracted Dream"/>
              </a:rPr>
              <a:t>monto de coaseguro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menor que la suma del Monto de Hospitalización Evento Hospitalario y el Monto de Honorarios Médicos Evento Hospitalario.</a:t>
            </a:r>
          </a:p>
        </p:txBody>
      </p:sp>
      <p:sp>
        <p:nvSpPr>
          <p:cNvPr id="11" name="TextBox 11"/>
          <p:cNvSpPr txBox="1"/>
          <p:nvPr/>
        </p:nvSpPr>
        <p:spPr>
          <a:xfrm>
            <a:off x="3657984" y="2663872"/>
            <a:ext cx="11684909" cy="1376681"/>
          </a:xfrm>
          <a:prstGeom prst="rect">
            <a:avLst/>
          </a:prstGeom>
        </p:spPr>
        <p:txBody>
          <a:bodyPr lIns="0" tIns="0" rIns="0" bIns="0" rtlCol="0" anchor="t">
            <a:spAutoFit/>
          </a:bodyPr>
          <a:lstStyle/>
          <a:p>
            <a:pPr algn="ctr">
              <a:lnSpc>
                <a:spcPts val="10010"/>
              </a:lnSpc>
            </a:pPr>
            <a:r>
              <a:rPr lang="es-MX" sz="11000" spc="-1199" dirty="0">
                <a:solidFill>
                  <a:srgbClr val="000000"/>
                </a:solidFill>
                <a:latin typeface="Cup Cakes"/>
                <a:ea typeface="Cup Cakes"/>
                <a:cs typeface="Cup Cakes"/>
                <a:sym typeface="Cup Cakes"/>
              </a:rPr>
              <a:t>Monto de coaseguro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799009" y="1028700"/>
            <a:ext cx="16460291" cy="8360456"/>
          </a:xfrm>
          <a:custGeom>
            <a:avLst/>
            <a:gdLst/>
            <a:ahLst/>
            <a:cxnLst/>
            <a:rect l="l" t="t" r="r" b="b"/>
            <a:pathLst>
              <a:path w="16460291" h="8360456">
                <a:moveTo>
                  <a:pt x="0" y="0"/>
                </a:moveTo>
                <a:lnTo>
                  <a:pt x="16460291" y="0"/>
                </a:lnTo>
                <a:lnTo>
                  <a:pt x="16460291"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381507" y="5604974"/>
            <a:ext cx="4183100" cy="1485407"/>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El </a:t>
            </a:r>
            <a:r>
              <a:rPr lang="es-MX" sz="3240" b="1" dirty="0">
                <a:solidFill>
                  <a:srgbClr val="1B0E4A"/>
                </a:solidFill>
                <a:latin typeface="Abstracted Dream"/>
                <a:ea typeface="Abstracted Dream"/>
                <a:cs typeface="Abstracted Dream"/>
                <a:sym typeface="Abstracted Dream"/>
              </a:rPr>
              <a:t>Monto Pagado de la Reclamación</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mayor o igual a cero. </a:t>
            </a:r>
          </a:p>
        </p:txBody>
      </p:sp>
      <p:sp>
        <p:nvSpPr>
          <p:cNvPr id="4" name="TextBox 4"/>
          <p:cNvSpPr txBox="1"/>
          <p:nvPr/>
        </p:nvSpPr>
        <p:spPr>
          <a:xfrm>
            <a:off x="2971800" y="2296799"/>
            <a:ext cx="11989217" cy="1397819"/>
          </a:xfrm>
          <a:prstGeom prst="rect">
            <a:avLst/>
          </a:prstGeom>
        </p:spPr>
        <p:txBody>
          <a:bodyPr wrap="square" lIns="0" tIns="0" rIns="0" bIns="0" rtlCol="0" anchor="t">
            <a:spAutoFit/>
          </a:bodyPr>
          <a:lstStyle/>
          <a:p>
            <a:pPr algn="ctr">
              <a:lnSpc>
                <a:spcPts val="10920"/>
              </a:lnSpc>
            </a:pPr>
            <a:r>
              <a:rPr lang="es-MX" sz="8800" spc="-1308" dirty="0">
                <a:solidFill>
                  <a:srgbClr val="000000"/>
                </a:solidFill>
                <a:latin typeface="Cup Cakes"/>
                <a:ea typeface="Cup Cakes"/>
                <a:cs typeface="Cup Cakes"/>
                <a:sym typeface="Cup Cakes"/>
              </a:rPr>
              <a:t>Monto pagado de la reclamación</a:t>
            </a:r>
          </a:p>
        </p:txBody>
      </p:sp>
      <p:sp>
        <p:nvSpPr>
          <p:cNvPr id="5" name="Freeform 5"/>
          <p:cNvSpPr/>
          <p:nvPr/>
        </p:nvSpPr>
        <p:spPr>
          <a:xfrm rot="7744576">
            <a:off x="14955772" y="2353587"/>
            <a:ext cx="1237213" cy="1231051"/>
          </a:xfrm>
          <a:custGeom>
            <a:avLst/>
            <a:gdLst/>
            <a:ahLst/>
            <a:cxnLst/>
            <a:rect l="l" t="t" r="r" b="b"/>
            <a:pathLst>
              <a:path w="1237213" h="1231051">
                <a:moveTo>
                  <a:pt x="0" y="0"/>
                </a:moveTo>
                <a:lnTo>
                  <a:pt x="1237212" y="0"/>
                </a:lnTo>
                <a:lnTo>
                  <a:pt x="1237212" y="1231051"/>
                </a:lnTo>
                <a:lnTo>
                  <a:pt x="0" y="1231051"/>
                </a:lnTo>
                <a:lnTo>
                  <a:pt x="0" y="0"/>
                </a:lnTo>
                <a:close/>
              </a:path>
            </a:pathLst>
          </a:custGeom>
          <a:blipFill>
            <a:blip r:embed="rId4"/>
            <a:stretch>
              <a:fillRect r="-83917" b="-85378"/>
            </a:stretch>
          </a:blipFill>
        </p:spPr>
      </p:sp>
      <p:sp>
        <p:nvSpPr>
          <p:cNvPr id="6" name="Freeform 6"/>
          <p:cNvSpPr/>
          <p:nvPr/>
        </p:nvSpPr>
        <p:spPr>
          <a:xfrm rot="-2700000">
            <a:off x="1633897" y="2358022"/>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8" name="Elipse 7">
            <a:extLst>
              <a:ext uri="{FF2B5EF4-FFF2-40B4-BE49-F238E27FC236}">
                <a16:creationId xmlns:a16="http://schemas.microsoft.com/office/drawing/2014/main" id="{36909A6D-0A61-4341-894B-699A1514959D}"/>
              </a:ext>
            </a:extLst>
          </p:cNvPr>
          <p:cNvSpPr/>
          <p:nvPr/>
        </p:nvSpPr>
        <p:spPr>
          <a:xfrm>
            <a:off x="2469044" y="4813370"/>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1.</a:t>
            </a:r>
          </a:p>
        </p:txBody>
      </p:sp>
      <p:sp>
        <p:nvSpPr>
          <p:cNvPr id="9" name="Elipse 8">
            <a:extLst>
              <a:ext uri="{FF2B5EF4-FFF2-40B4-BE49-F238E27FC236}">
                <a16:creationId xmlns:a16="http://schemas.microsoft.com/office/drawing/2014/main" id="{E57A8EF6-1C51-9E5F-D833-B0A1F2903D95}"/>
              </a:ext>
            </a:extLst>
          </p:cNvPr>
          <p:cNvSpPr/>
          <p:nvPr/>
        </p:nvSpPr>
        <p:spPr>
          <a:xfrm>
            <a:off x="8706760" y="4813370"/>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2.</a:t>
            </a:r>
          </a:p>
        </p:txBody>
      </p:sp>
      <p:sp>
        <p:nvSpPr>
          <p:cNvPr id="10" name="TextBox 3">
            <a:extLst>
              <a:ext uri="{FF2B5EF4-FFF2-40B4-BE49-F238E27FC236}">
                <a16:creationId xmlns:a16="http://schemas.microsoft.com/office/drawing/2014/main" id="{BE2D1F8B-8A2B-655A-616E-5458F5BB8ED2}"/>
              </a:ext>
            </a:extLst>
          </p:cNvPr>
          <p:cNvSpPr txBox="1"/>
          <p:nvPr/>
        </p:nvSpPr>
        <p:spPr>
          <a:xfrm>
            <a:off x="9525000" y="5450476"/>
            <a:ext cx="6123153" cy="1998368"/>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a:t>
            </a:r>
            <a:r>
              <a:rPr lang="es-MX" sz="3240" b="1" dirty="0">
                <a:solidFill>
                  <a:srgbClr val="1B0E4A"/>
                </a:solidFill>
                <a:latin typeface="Abstracted Dream"/>
                <a:ea typeface="Abstracted Dream"/>
                <a:cs typeface="Abstracted Dream"/>
                <a:sym typeface="Abstracted Dream"/>
              </a:rPr>
              <a:t>Monto Pagado de la Reclamación</a:t>
            </a:r>
            <a:r>
              <a:rPr lang="es-MX" sz="3240" dirty="0">
                <a:solidFill>
                  <a:srgbClr val="000000"/>
                </a:solidFill>
                <a:latin typeface="Abstracted Dream"/>
                <a:ea typeface="Abstracted Dream"/>
                <a:cs typeface="Abstracted Dream"/>
                <a:sym typeface="Abstracted Dream"/>
              </a:rPr>
              <a:t> es mayor a cero entonces la fecha de pago de la reclamación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distinta de vacío.</a:t>
            </a:r>
          </a:p>
        </p:txBody>
      </p:sp>
      <p:sp>
        <p:nvSpPr>
          <p:cNvPr id="12" name="TextBox 7">
            <a:extLst>
              <a:ext uri="{FF2B5EF4-FFF2-40B4-BE49-F238E27FC236}">
                <a16:creationId xmlns:a16="http://schemas.microsoft.com/office/drawing/2014/main" id="{C5487E65-1743-621E-F6C2-8A5C261B9681}"/>
              </a:ext>
            </a:extLst>
          </p:cNvPr>
          <p:cNvSpPr txBox="1"/>
          <p:nvPr/>
        </p:nvSpPr>
        <p:spPr>
          <a:xfrm>
            <a:off x="2971800" y="3919924"/>
            <a:ext cx="12541962"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Aplica para la tabla de </a:t>
            </a:r>
            <a:r>
              <a:rPr lang="es-MX" sz="2400" u="sng" dirty="0">
                <a:solidFill>
                  <a:srgbClr val="ADA4DF"/>
                </a:solidFill>
                <a:latin typeface="Abstracted Dream"/>
                <a:ea typeface="Abstracted Dream"/>
                <a:cs typeface="Abstracted Dream"/>
                <a:sym typeface="Abstracted Dream"/>
              </a:rPr>
              <a:t>Evento Hospitalario </a:t>
            </a:r>
            <a:r>
              <a:rPr lang="es-MX" sz="2400" dirty="0">
                <a:solidFill>
                  <a:srgbClr val="ADA4DF"/>
                </a:solidFill>
                <a:latin typeface="Abstracted Dream"/>
                <a:ea typeface="Abstracted Dream"/>
                <a:cs typeface="Abstracted Dream"/>
                <a:sym typeface="Abstracted Dream"/>
              </a:rPr>
              <a:t>y para la tabla de </a:t>
            </a:r>
            <a:r>
              <a:rPr lang="es-MX" sz="2400" u="sng" dirty="0">
                <a:solidFill>
                  <a:srgbClr val="ADA4DF"/>
                </a:solidFill>
                <a:latin typeface="Abstracted Dream"/>
                <a:ea typeface="Abstracted Dream"/>
                <a:cs typeface="Abstracted Dream"/>
                <a:sym typeface="Abstracted Dream"/>
              </a:rPr>
              <a:t>Evento no Hospitalario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813365" y="1151496"/>
            <a:ext cx="16460291" cy="8360456"/>
          </a:xfrm>
          <a:custGeom>
            <a:avLst/>
            <a:gdLst/>
            <a:ahLst/>
            <a:cxnLst/>
            <a:rect l="l" t="t" r="r" b="b"/>
            <a:pathLst>
              <a:path w="16460291" h="8360456">
                <a:moveTo>
                  <a:pt x="0" y="0"/>
                </a:moveTo>
                <a:lnTo>
                  <a:pt x="16460291" y="0"/>
                </a:lnTo>
                <a:lnTo>
                  <a:pt x="16460291"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349749" y="5504397"/>
            <a:ext cx="4584146" cy="2511329"/>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fecha de pago de la reclamación es distinta de vacío entonces debe el </a:t>
            </a:r>
            <a:r>
              <a:rPr lang="es-MX" sz="3240" b="1" dirty="0">
                <a:solidFill>
                  <a:srgbClr val="1B0E4A"/>
                </a:solidFill>
                <a:latin typeface="Abstracted Dream"/>
                <a:ea typeface="Abstracted Dream"/>
                <a:cs typeface="Abstracted Dream"/>
                <a:sym typeface="Abstracted Dream"/>
              </a:rPr>
              <a:t>Monto Pagado de la Reclamación</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mayor a cero. </a:t>
            </a:r>
          </a:p>
        </p:txBody>
      </p:sp>
      <p:sp>
        <p:nvSpPr>
          <p:cNvPr id="4" name="TextBox 4"/>
          <p:cNvSpPr txBox="1"/>
          <p:nvPr/>
        </p:nvSpPr>
        <p:spPr>
          <a:xfrm>
            <a:off x="2971800" y="2296799"/>
            <a:ext cx="11989217" cy="1397819"/>
          </a:xfrm>
          <a:prstGeom prst="rect">
            <a:avLst/>
          </a:prstGeom>
        </p:spPr>
        <p:txBody>
          <a:bodyPr wrap="square" lIns="0" tIns="0" rIns="0" bIns="0" rtlCol="0" anchor="t">
            <a:spAutoFit/>
          </a:bodyPr>
          <a:lstStyle/>
          <a:p>
            <a:pPr algn="ctr">
              <a:lnSpc>
                <a:spcPts val="10920"/>
              </a:lnSpc>
            </a:pPr>
            <a:r>
              <a:rPr lang="es-MX" sz="8800" spc="-1308" dirty="0">
                <a:solidFill>
                  <a:srgbClr val="000000"/>
                </a:solidFill>
                <a:latin typeface="Cup Cakes"/>
                <a:ea typeface="Cup Cakes"/>
                <a:cs typeface="Cup Cakes"/>
                <a:sym typeface="Cup Cakes"/>
              </a:rPr>
              <a:t>Monto pagado de la reclamación</a:t>
            </a:r>
          </a:p>
        </p:txBody>
      </p:sp>
      <p:sp>
        <p:nvSpPr>
          <p:cNvPr id="5" name="Freeform 5"/>
          <p:cNvSpPr/>
          <p:nvPr/>
        </p:nvSpPr>
        <p:spPr>
          <a:xfrm rot="7744576">
            <a:off x="14955772" y="2353587"/>
            <a:ext cx="1237213" cy="1231051"/>
          </a:xfrm>
          <a:custGeom>
            <a:avLst/>
            <a:gdLst/>
            <a:ahLst/>
            <a:cxnLst/>
            <a:rect l="l" t="t" r="r" b="b"/>
            <a:pathLst>
              <a:path w="1237213" h="1231051">
                <a:moveTo>
                  <a:pt x="0" y="0"/>
                </a:moveTo>
                <a:lnTo>
                  <a:pt x="1237212" y="0"/>
                </a:lnTo>
                <a:lnTo>
                  <a:pt x="1237212" y="1231051"/>
                </a:lnTo>
                <a:lnTo>
                  <a:pt x="0" y="1231051"/>
                </a:lnTo>
                <a:lnTo>
                  <a:pt x="0" y="0"/>
                </a:lnTo>
                <a:close/>
              </a:path>
            </a:pathLst>
          </a:custGeom>
          <a:blipFill>
            <a:blip r:embed="rId4"/>
            <a:stretch>
              <a:fillRect r="-83917" b="-85378"/>
            </a:stretch>
          </a:blipFill>
        </p:spPr>
      </p:sp>
      <p:sp>
        <p:nvSpPr>
          <p:cNvPr id="6" name="Freeform 6"/>
          <p:cNvSpPr/>
          <p:nvPr/>
        </p:nvSpPr>
        <p:spPr>
          <a:xfrm rot="-2700000">
            <a:off x="1633897" y="2358022"/>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8" name="Elipse 7">
            <a:extLst>
              <a:ext uri="{FF2B5EF4-FFF2-40B4-BE49-F238E27FC236}">
                <a16:creationId xmlns:a16="http://schemas.microsoft.com/office/drawing/2014/main" id="{36909A6D-0A61-4341-894B-699A1514959D}"/>
              </a:ext>
            </a:extLst>
          </p:cNvPr>
          <p:cNvSpPr/>
          <p:nvPr/>
        </p:nvSpPr>
        <p:spPr>
          <a:xfrm>
            <a:off x="2481128" y="5072611"/>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3.</a:t>
            </a:r>
          </a:p>
        </p:txBody>
      </p:sp>
      <p:sp>
        <p:nvSpPr>
          <p:cNvPr id="11" name="Elipse 10">
            <a:extLst>
              <a:ext uri="{FF2B5EF4-FFF2-40B4-BE49-F238E27FC236}">
                <a16:creationId xmlns:a16="http://schemas.microsoft.com/office/drawing/2014/main" id="{188366A0-0C8A-BD3F-E02E-C0EDBB808939}"/>
              </a:ext>
            </a:extLst>
          </p:cNvPr>
          <p:cNvSpPr/>
          <p:nvPr/>
        </p:nvSpPr>
        <p:spPr>
          <a:xfrm>
            <a:off x="9003795" y="4884387"/>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4.</a:t>
            </a:r>
          </a:p>
        </p:txBody>
      </p:sp>
      <p:sp>
        <p:nvSpPr>
          <p:cNvPr id="13" name="TextBox 3">
            <a:extLst>
              <a:ext uri="{FF2B5EF4-FFF2-40B4-BE49-F238E27FC236}">
                <a16:creationId xmlns:a16="http://schemas.microsoft.com/office/drawing/2014/main" id="{AD347719-A61F-3F58-2F1D-A0E3092BAB77}"/>
              </a:ext>
            </a:extLst>
          </p:cNvPr>
          <p:cNvSpPr txBox="1"/>
          <p:nvPr/>
        </p:nvSpPr>
        <p:spPr>
          <a:xfrm>
            <a:off x="9599929" y="5541670"/>
            <a:ext cx="5926533" cy="2511329"/>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Límite Máximo de Responsabilidad es mayor a cero entonces </a:t>
            </a:r>
            <a:r>
              <a:rPr lang="es-MX" sz="3240" b="1" dirty="0">
                <a:solidFill>
                  <a:srgbClr val="1B0E4A"/>
                </a:solidFill>
                <a:latin typeface="Abstracted Dream"/>
                <a:ea typeface="Abstracted Dream"/>
                <a:cs typeface="Abstracted Dream"/>
                <a:sym typeface="Abstracted Dream"/>
              </a:rPr>
              <a:t>Monto Pagado de la Reclamación</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menor o igual al Límite Máximo de Responsabilidad.</a:t>
            </a:r>
          </a:p>
        </p:txBody>
      </p:sp>
      <p:sp>
        <p:nvSpPr>
          <p:cNvPr id="14" name="TextBox 7">
            <a:extLst>
              <a:ext uri="{FF2B5EF4-FFF2-40B4-BE49-F238E27FC236}">
                <a16:creationId xmlns:a16="http://schemas.microsoft.com/office/drawing/2014/main" id="{9E825616-54FD-0562-A4AC-AAAD102A2AF8}"/>
              </a:ext>
            </a:extLst>
          </p:cNvPr>
          <p:cNvSpPr txBox="1"/>
          <p:nvPr/>
        </p:nvSpPr>
        <p:spPr>
          <a:xfrm>
            <a:off x="2971800" y="3919924"/>
            <a:ext cx="12541962"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Aplica para la tabla de </a:t>
            </a:r>
            <a:r>
              <a:rPr lang="es-MX" sz="2400" u="sng" dirty="0">
                <a:solidFill>
                  <a:srgbClr val="ADA4DF"/>
                </a:solidFill>
                <a:latin typeface="Abstracted Dream"/>
                <a:ea typeface="Abstracted Dream"/>
                <a:cs typeface="Abstracted Dream"/>
                <a:sym typeface="Abstracted Dream"/>
              </a:rPr>
              <a:t>Evento Hospitalario </a:t>
            </a:r>
            <a:r>
              <a:rPr lang="es-MX" sz="2400" dirty="0">
                <a:solidFill>
                  <a:srgbClr val="ADA4DF"/>
                </a:solidFill>
                <a:latin typeface="Abstracted Dream"/>
                <a:ea typeface="Abstracted Dream"/>
                <a:cs typeface="Abstracted Dream"/>
                <a:sym typeface="Abstracted Dream"/>
              </a:rPr>
              <a:t>y para la tabla de </a:t>
            </a:r>
            <a:r>
              <a:rPr lang="es-MX" sz="2400" u="sng" dirty="0">
                <a:solidFill>
                  <a:srgbClr val="ADA4DF"/>
                </a:solidFill>
                <a:latin typeface="Abstracted Dream"/>
                <a:ea typeface="Abstracted Dream"/>
                <a:cs typeface="Abstracted Dream"/>
                <a:sym typeface="Abstracted Dream"/>
              </a:rPr>
              <a:t>Evento no Hospitalario</a:t>
            </a:r>
          </a:p>
        </p:txBody>
      </p:sp>
    </p:spTree>
    <p:extLst>
      <p:ext uri="{BB962C8B-B14F-4D97-AF65-F5344CB8AC3E}">
        <p14:creationId xmlns:p14="http://schemas.microsoft.com/office/powerpoint/2010/main" val="67709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813365" y="1151496"/>
            <a:ext cx="16460291" cy="8360456"/>
          </a:xfrm>
          <a:custGeom>
            <a:avLst/>
            <a:gdLst/>
            <a:ahLst/>
            <a:cxnLst/>
            <a:rect l="l" t="t" r="r" b="b"/>
            <a:pathLst>
              <a:path w="16460291" h="8360456">
                <a:moveTo>
                  <a:pt x="0" y="0"/>
                </a:moveTo>
                <a:lnTo>
                  <a:pt x="16460291" y="0"/>
                </a:lnTo>
                <a:lnTo>
                  <a:pt x="16460291"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125166" y="5161410"/>
            <a:ext cx="5523189" cy="3024289"/>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El </a:t>
            </a:r>
            <a:r>
              <a:rPr lang="es-MX" sz="3240" b="1" dirty="0">
                <a:solidFill>
                  <a:srgbClr val="1B0E4A"/>
                </a:solidFill>
                <a:latin typeface="Abstracted Dream"/>
                <a:ea typeface="Abstracted Dream"/>
                <a:cs typeface="Abstracted Dream"/>
                <a:sym typeface="Abstracted Dream"/>
              </a:rPr>
              <a:t>Monto Pagado de la Reclamación </a:t>
            </a:r>
            <a:r>
              <a:rPr lang="es-MX" sz="3240" u="sng" dirty="0">
                <a:solidFill>
                  <a:srgbClr val="000000"/>
                </a:solidFill>
                <a:latin typeface="Abstracted Dream"/>
                <a:ea typeface="Abstracted Dream"/>
                <a:sym typeface="Abstracted Dream"/>
              </a:rPr>
              <a:t>debe</a:t>
            </a:r>
            <a:r>
              <a:rPr lang="es-MX" sz="3240" b="1" dirty="0">
                <a:solidFill>
                  <a:srgbClr val="1B0E4A"/>
                </a:solidFill>
                <a:latin typeface="Abstracted Dream"/>
                <a:ea typeface="Abstracted Dream"/>
                <a:cs typeface="Abstracted Dream"/>
                <a:sym typeface="Abstracted Dream"/>
              </a:rPr>
              <a:t> </a:t>
            </a:r>
            <a:r>
              <a:rPr lang="es-MX" sz="3240" dirty="0">
                <a:solidFill>
                  <a:srgbClr val="000000"/>
                </a:solidFill>
                <a:latin typeface="Abstracted Dream"/>
                <a:ea typeface="Abstracted Dream"/>
                <a:sym typeface="Abstracted Dream"/>
              </a:rPr>
              <a:t>ser menor o igual a la suma del Monto de Hospitalización Evento Hospitalario y el Monto de Honorarios Médicos Evento Hospitalario.</a:t>
            </a:r>
          </a:p>
        </p:txBody>
      </p:sp>
      <p:sp>
        <p:nvSpPr>
          <p:cNvPr id="4" name="TextBox 4"/>
          <p:cNvSpPr txBox="1"/>
          <p:nvPr/>
        </p:nvSpPr>
        <p:spPr>
          <a:xfrm>
            <a:off x="2971800" y="2296799"/>
            <a:ext cx="11989217" cy="1397819"/>
          </a:xfrm>
          <a:prstGeom prst="rect">
            <a:avLst/>
          </a:prstGeom>
        </p:spPr>
        <p:txBody>
          <a:bodyPr wrap="square" lIns="0" tIns="0" rIns="0" bIns="0" rtlCol="0" anchor="t">
            <a:spAutoFit/>
          </a:bodyPr>
          <a:lstStyle/>
          <a:p>
            <a:pPr algn="ctr">
              <a:lnSpc>
                <a:spcPts val="10920"/>
              </a:lnSpc>
            </a:pPr>
            <a:r>
              <a:rPr lang="es-MX" sz="8800" spc="-1308" dirty="0">
                <a:solidFill>
                  <a:srgbClr val="000000"/>
                </a:solidFill>
                <a:latin typeface="Cup Cakes"/>
                <a:ea typeface="Cup Cakes"/>
                <a:cs typeface="Cup Cakes"/>
                <a:sym typeface="Cup Cakes"/>
              </a:rPr>
              <a:t>Monto pagado de la reclamación</a:t>
            </a:r>
          </a:p>
        </p:txBody>
      </p:sp>
      <p:sp>
        <p:nvSpPr>
          <p:cNvPr id="5" name="Freeform 5"/>
          <p:cNvSpPr/>
          <p:nvPr/>
        </p:nvSpPr>
        <p:spPr>
          <a:xfrm rot="7744576">
            <a:off x="14955772" y="2353587"/>
            <a:ext cx="1237213" cy="1231051"/>
          </a:xfrm>
          <a:custGeom>
            <a:avLst/>
            <a:gdLst/>
            <a:ahLst/>
            <a:cxnLst/>
            <a:rect l="l" t="t" r="r" b="b"/>
            <a:pathLst>
              <a:path w="1237213" h="1231051">
                <a:moveTo>
                  <a:pt x="0" y="0"/>
                </a:moveTo>
                <a:lnTo>
                  <a:pt x="1237212" y="0"/>
                </a:lnTo>
                <a:lnTo>
                  <a:pt x="1237212" y="1231051"/>
                </a:lnTo>
                <a:lnTo>
                  <a:pt x="0" y="1231051"/>
                </a:lnTo>
                <a:lnTo>
                  <a:pt x="0" y="0"/>
                </a:lnTo>
                <a:close/>
              </a:path>
            </a:pathLst>
          </a:custGeom>
          <a:blipFill>
            <a:blip r:embed="rId4"/>
            <a:stretch>
              <a:fillRect r="-83917" b="-85378"/>
            </a:stretch>
          </a:blipFill>
        </p:spPr>
      </p:sp>
      <p:sp>
        <p:nvSpPr>
          <p:cNvPr id="6" name="Freeform 6"/>
          <p:cNvSpPr/>
          <p:nvPr/>
        </p:nvSpPr>
        <p:spPr>
          <a:xfrm rot="-2700000">
            <a:off x="1633897" y="2358022"/>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7" name="TextBox 7"/>
          <p:cNvSpPr txBox="1"/>
          <p:nvPr/>
        </p:nvSpPr>
        <p:spPr>
          <a:xfrm>
            <a:off x="10287000" y="4258363"/>
            <a:ext cx="4259248"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Tabla de </a:t>
            </a:r>
            <a:r>
              <a:rPr lang="es-MX" sz="2400" u="sng" dirty="0">
                <a:solidFill>
                  <a:srgbClr val="ADA4DF"/>
                </a:solidFill>
                <a:latin typeface="Abstracted Dream"/>
                <a:ea typeface="Abstracted Dream"/>
                <a:cs typeface="Abstracted Dream"/>
                <a:sym typeface="Abstracted Dream"/>
              </a:rPr>
              <a:t>Evento no Hospitalario</a:t>
            </a:r>
          </a:p>
        </p:txBody>
      </p:sp>
      <p:sp>
        <p:nvSpPr>
          <p:cNvPr id="8" name="Elipse 7">
            <a:extLst>
              <a:ext uri="{FF2B5EF4-FFF2-40B4-BE49-F238E27FC236}">
                <a16:creationId xmlns:a16="http://schemas.microsoft.com/office/drawing/2014/main" id="{36909A6D-0A61-4341-894B-699A1514959D}"/>
              </a:ext>
            </a:extLst>
          </p:cNvPr>
          <p:cNvSpPr/>
          <p:nvPr/>
        </p:nvSpPr>
        <p:spPr>
          <a:xfrm>
            <a:off x="2327268" y="4361184"/>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5.</a:t>
            </a:r>
          </a:p>
        </p:txBody>
      </p:sp>
      <p:sp>
        <p:nvSpPr>
          <p:cNvPr id="11" name="Elipse 10">
            <a:extLst>
              <a:ext uri="{FF2B5EF4-FFF2-40B4-BE49-F238E27FC236}">
                <a16:creationId xmlns:a16="http://schemas.microsoft.com/office/drawing/2014/main" id="{188366A0-0C8A-BD3F-E02E-C0EDBB808939}"/>
              </a:ext>
            </a:extLst>
          </p:cNvPr>
          <p:cNvSpPr/>
          <p:nvPr/>
        </p:nvSpPr>
        <p:spPr>
          <a:xfrm>
            <a:off x="9689888" y="4229100"/>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6.</a:t>
            </a:r>
          </a:p>
        </p:txBody>
      </p:sp>
      <p:sp>
        <p:nvSpPr>
          <p:cNvPr id="13" name="TextBox 3">
            <a:extLst>
              <a:ext uri="{FF2B5EF4-FFF2-40B4-BE49-F238E27FC236}">
                <a16:creationId xmlns:a16="http://schemas.microsoft.com/office/drawing/2014/main" id="{AD347719-A61F-3F58-2F1D-A0E3092BAB77}"/>
              </a:ext>
            </a:extLst>
          </p:cNvPr>
          <p:cNvSpPr txBox="1"/>
          <p:nvPr/>
        </p:nvSpPr>
        <p:spPr>
          <a:xfrm>
            <a:off x="10591800" y="5099615"/>
            <a:ext cx="5015235" cy="1485407"/>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El </a:t>
            </a:r>
            <a:r>
              <a:rPr lang="es-MX" sz="3240" b="1" dirty="0">
                <a:solidFill>
                  <a:srgbClr val="1B0E4A"/>
                </a:solidFill>
                <a:latin typeface="Abstracted Dream"/>
                <a:ea typeface="Abstracted Dream"/>
                <a:cs typeface="Abstracted Dream"/>
                <a:sym typeface="Abstracted Dream"/>
              </a:rPr>
              <a:t>Monto Pagado de la Reclamación </a:t>
            </a:r>
            <a:r>
              <a:rPr lang="es-MX" sz="3240" u="sng" dirty="0">
                <a:solidFill>
                  <a:srgbClr val="000000"/>
                </a:solidFill>
                <a:latin typeface="Abstracted Dream"/>
                <a:ea typeface="Abstracted Dream"/>
                <a:sym typeface="Abstracted Dream"/>
              </a:rPr>
              <a:t>debe</a:t>
            </a:r>
            <a:r>
              <a:rPr lang="es-MX" sz="3240" b="1" dirty="0">
                <a:solidFill>
                  <a:srgbClr val="1B0E4A"/>
                </a:solidFill>
                <a:latin typeface="Abstracted Dream"/>
                <a:ea typeface="Abstracted Dream"/>
                <a:cs typeface="Abstracted Dream"/>
                <a:sym typeface="Abstracted Dream"/>
              </a:rPr>
              <a:t> </a:t>
            </a:r>
            <a:r>
              <a:rPr lang="es-MX" sz="3240" dirty="0">
                <a:solidFill>
                  <a:srgbClr val="000000"/>
                </a:solidFill>
                <a:latin typeface="Abstracted Dream"/>
                <a:ea typeface="Abstracted Dream"/>
                <a:sym typeface="Abstracted Dream"/>
              </a:rPr>
              <a:t>ser menor o igual al Monto de Atenciones.</a:t>
            </a:r>
            <a:endParaRPr lang="es-MX" sz="3240" dirty="0">
              <a:solidFill>
                <a:srgbClr val="000000"/>
              </a:solidFill>
              <a:latin typeface="Abstracted Dream"/>
              <a:ea typeface="Abstracted Dream"/>
              <a:cs typeface="Abstracted Dream"/>
              <a:sym typeface="Abstracted Dream"/>
            </a:endParaRPr>
          </a:p>
        </p:txBody>
      </p:sp>
      <p:sp>
        <p:nvSpPr>
          <p:cNvPr id="9" name="TextBox 7">
            <a:extLst>
              <a:ext uri="{FF2B5EF4-FFF2-40B4-BE49-F238E27FC236}">
                <a16:creationId xmlns:a16="http://schemas.microsoft.com/office/drawing/2014/main" id="{F7031165-35C7-C736-B642-2BC865B8DF91}"/>
              </a:ext>
            </a:extLst>
          </p:cNvPr>
          <p:cNvSpPr txBox="1"/>
          <p:nvPr/>
        </p:nvSpPr>
        <p:spPr>
          <a:xfrm>
            <a:off x="3389465" y="4399801"/>
            <a:ext cx="3886200"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Tabla de </a:t>
            </a:r>
            <a:r>
              <a:rPr lang="es-MX" sz="2400" u="sng" dirty="0">
                <a:solidFill>
                  <a:srgbClr val="ADA4DF"/>
                </a:solidFill>
                <a:latin typeface="Abstracted Dream"/>
                <a:ea typeface="Abstracted Dream"/>
                <a:cs typeface="Abstracted Dream"/>
                <a:sym typeface="Abstracted Dream"/>
              </a:rPr>
              <a:t>Evento Hospitalario</a:t>
            </a:r>
          </a:p>
        </p:txBody>
      </p:sp>
    </p:spTree>
    <p:extLst>
      <p:ext uri="{BB962C8B-B14F-4D97-AF65-F5344CB8AC3E}">
        <p14:creationId xmlns:p14="http://schemas.microsoft.com/office/powerpoint/2010/main" val="278852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813365" y="1151496"/>
            <a:ext cx="16460291" cy="8360456"/>
          </a:xfrm>
          <a:custGeom>
            <a:avLst/>
            <a:gdLst/>
            <a:ahLst/>
            <a:cxnLst/>
            <a:rect l="l" t="t" r="r" b="b"/>
            <a:pathLst>
              <a:path w="16460291" h="8360456">
                <a:moveTo>
                  <a:pt x="0" y="0"/>
                </a:moveTo>
                <a:lnTo>
                  <a:pt x="16460291" y="0"/>
                </a:lnTo>
                <a:lnTo>
                  <a:pt x="16460291"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603101" y="5161410"/>
            <a:ext cx="7923834" cy="2511329"/>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año de reporte del ejercicio es igual al año de la fecha de reclamación entonces la suma del </a:t>
            </a:r>
            <a:r>
              <a:rPr lang="es-MX" sz="3240" b="1" dirty="0">
                <a:solidFill>
                  <a:srgbClr val="1B0E4A"/>
                </a:solidFill>
                <a:latin typeface="Abstracted Dream"/>
                <a:ea typeface="Abstracted Dream"/>
                <a:cs typeface="Abstracted Dream"/>
                <a:sym typeface="Abstracted Dream"/>
              </a:rPr>
              <a:t>monto pagado de la reclamación</a:t>
            </a:r>
            <a:r>
              <a:rPr lang="es-MX" sz="3240" dirty="0">
                <a:solidFill>
                  <a:srgbClr val="000000"/>
                </a:solidFill>
                <a:latin typeface="Abstracted Dream"/>
                <a:ea typeface="Abstracted Dream"/>
                <a:cs typeface="Abstracted Dream"/>
                <a:sym typeface="Abstracted Dream"/>
              </a:rPr>
              <a:t>, el monto de coaseguro y el monto del deducible o copago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mayor a 500 pesos.</a:t>
            </a:r>
          </a:p>
        </p:txBody>
      </p:sp>
      <p:sp>
        <p:nvSpPr>
          <p:cNvPr id="4" name="TextBox 4"/>
          <p:cNvSpPr txBox="1"/>
          <p:nvPr/>
        </p:nvSpPr>
        <p:spPr>
          <a:xfrm>
            <a:off x="2971800" y="2296799"/>
            <a:ext cx="11989217" cy="1397819"/>
          </a:xfrm>
          <a:prstGeom prst="rect">
            <a:avLst/>
          </a:prstGeom>
        </p:spPr>
        <p:txBody>
          <a:bodyPr wrap="square" lIns="0" tIns="0" rIns="0" bIns="0" rtlCol="0" anchor="t">
            <a:spAutoFit/>
          </a:bodyPr>
          <a:lstStyle/>
          <a:p>
            <a:pPr algn="ctr">
              <a:lnSpc>
                <a:spcPts val="10920"/>
              </a:lnSpc>
            </a:pPr>
            <a:r>
              <a:rPr lang="es-MX" sz="8800" spc="-1308" dirty="0">
                <a:solidFill>
                  <a:srgbClr val="000000"/>
                </a:solidFill>
                <a:latin typeface="Cup Cakes"/>
                <a:ea typeface="Cup Cakes"/>
                <a:cs typeface="Cup Cakes"/>
                <a:sym typeface="Cup Cakes"/>
              </a:rPr>
              <a:t>Monto pagado de la reclamación</a:t>
            </a:r>
          </a:p>
        </p:txBody>
      </p:sp>
      <p:sp>
        <p:nvSpPr>
          <p:cNvPr id="5" name="Freeform 5"/>
          <p:cNvSpPr/>
          <p:nvPr/>
        </p:nvSpPr>
        <p:spPr>
          <a:xfrm rot="7744576">
            <a:off x="14955772" y="2353587"/>
            <a:ext cx="1237213" cy="1231051"/>
          </a:xfrm>
          <a:custGeom>
            <a:avLst/>
            <a:gdLst/>
            <a:ahLst/>
            <a:cxnLst/>
            <a:rect l="l" t="t" r="r" b="b"/>
            <a:pathLst>
              <a:path w="1237213" h="1231051">
                <a:moveTo>
                  <a:pt x="0" y="0"/>
                </a:moveTo>
                <a:lnTo>
                  <a:pt x="1237212" y="0"/>
                </a:lnTo>
                <a:lnTo>
                  <a:pt x="1237212" y="1231051"/>
                </a:lnTo>
                <a:lnTo>
                  <a:pt x="0" y="1231051"/>
                </a:lnTo>
                <a:lnTo>
                  <a:pt x="0" y="0"/>
                </a:lnTo>
                <a:close/>
              </a:path>
            </a:pathLst>
          </a:custGeom>
          <a:blipFill>
            <a:blip r:embed="rId4"/>
            <a:stretch>
              <a:fillRect r="-83917" b="-85378"/>
            </a:stretch>
          </a:blipFill>
        </p:spPr>
      </p:sp>
      <p:sp>
        <p:nvSpPr>
          <p:cNvPr id="6" name="Freeform 6"/>
          <p:cNvSpPr/>
          <p:nvPr/>
        </p:nvSpPr>
        <p:spPr>
          <a:xfrm rot="-2700000">
            <a:off x="1633897" y="2358022"/>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8" name="Elipse 7">
            <a:extLst>
              <a:ext uri="{FF2B5EF4-FFF2-40B4-BE49-F238E27FC236}">
                <a16:creationId xmlns:a16="http://schemas.microsoft.com/office/drawing/2014/main" id="{36909A6D-0A61-4341-894B-699A1514959D}"/>
              </a:ext>
            </a:extLst>
          </p:cNvPr>
          <p:cNvSpPr/>
          <p:nvPr/>
        </p:nvSpPr>
        <p:spPr>
          <a:xfrm>
            <a:off x="4538612" y="4247010"/>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7.</a:t>
            </a:r>
          </a:p>
        </p:txBody>
      </p:sp>
      <p:sp>
        <p:nvSpPr>
          <p:cNvPr id="9" name="TextBox 7">
            <a:extLst>
              <a:ext uri="{FF2B5EF4-FFF2-40B4-BE49-F238E27FC236}">
                <a16:creationId xmlns:a16="http://schemas.microsoft.com/office/drawing/2014/main" id="{F7031165-35C7-C736-B642-2BC865B8DF91}"/>
              </a:ext>
            </a:extLst>
          </p:cNvPr>
          <p:cNvSpPr txBox="1"/>
          <p:nvPr/>
        </p:nvSpPr>
        <p:spPr>
          <a:xfrm>
            <a:off x="9165771" y="4463642"/>
            <a:ext cx="3886200"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Tabla de Evento Hospitalario</a:t>
            </a:r>
          </a:p>
        </p:txBody>
      </p:sp>
    </p:spTree>
    <p:extLst>
      <p:ext uri="{BB962C8B-B14F-4D97-AF65-F5344CB8AC3E}">
        <p14:creationId xmlns:p14="http://schemas.microsoft.com/office/powerpoint/2010/main" val="272683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5254992" y="5903903"/>
            <a:ext cx="8737278" cy="1485407"/>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año de la fecha de reclamación es igual al año de reporte del ejercicio entonces el </a:t>
            </a:r>
            <a:r>
              <a:rPr lang="es-MX" sz="3240" b="1" dirty="0">
                <a:solidFill>
                  <a:srgbClr val="1B0E4A"/>
                </a:solidFill>
                <a:latin typeface="Abstracted Dream"/>
                <a:ea typeface="Abstracted Dream"/>
                <a:cs typeface="Abstracted Dream"/>
                <a:sym typeface="Abstracted Dream"/>
              </a:rPr>
              <a:t>Monto recuperado de reaseguro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mayor o igual a cero.</a:t>
            </a:r>
          </a:p>
        </p:txBody>
      </p:sp>
      <p:sp>
        <p:nvSpPr>
          <p:cNvPr id="11" name="TextBox 11"/>
          <p:cNvSpPr txBox="1"/>
          <p:nvPr/>
        </p:nvSpPr>
        <p:spPr>
          <a:xfrm>
            <a:off x="3572259" y="2625772"/>
            <a:ext cx="11684909" cy="2306193"/>
          </a:xfrm>
          <a:prstGeom prst="rect">
            <a:avLst/>
          </a:prstGeom>
        </p:spPr>
        <p:txBody>
          <a:bodyPr lIns="0" tIns="0" rIns="0" bIns="0" rtlCol="0" anchor="t">
            <a:spAutoFit/>
          </a:bodyPr>
          <a:lstStyle/>
          <a:p>
            <a:pPr algn="ctr">
              <a:lnSpc>
                <a:spcPts val="8736"/>
              </a:lnSpc>
            </a:pPr>
            <a:r>
              <a:rPr lang="es-MX" sz="9600" spc="-1046" dirty="0">
                <a:solidFill>
                  <a:srgbClr val="000000"/>
                </a:solidFill>
                <a:latin typeface="Cup Cakes"/>
                <a:ea typeface="Cup Cakes"/>
                <a:cs typeface="Cup Cakes"/>
                <a:sym typeface="Cup Cakes"/>
              </a:rPr>
              <a:t>Monto Recuperado de Reaseguro</a:t>
            </a:r>
          </a:p>
        </p:txBody>
      </p:sp>
      <p:sp>
        <p:nvSpPr>
          <p:cNvPr id="12" name="TextBox 7">
            <a:extLst>
              <a:ext uri="{FF2B5EF4-FFF2-40B4-BE49-F238E27FC236}">
                <a16:creationId xmlns:a16="http://schemas.microsoft.com/office/drawing/2014/main" id="{A5515915-3B8D-CFDB-4935-675466E30FF8}"/>
              </a:ext>
            </a:extLst>
          </p:cNvPr>
          <p:cNvSpPr txBox="1"/>
          <p:nvPr/>
        </p:nvSpPr>
        <p:spPr>
          <a:xfrm>
            <a:off x="8830784" y="8774281"/>
            <a:ext cx="3886200"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Tabla de Evento Hospitalario</a:t>
            </a:r>
          </a:p>
        </p:txBody>
      </p:sp>
    </p:spTree>
    <p:extLst>
      <p:ext uri="{BB962C8B-B14F-4D97-AF65-F5344CB8AC3E}">
        <p14:creationId xmlns:p14="http://schemas.microsoft.com/office/powerpoint/2010/main" val="2780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8800277" y="4503308"/>
            <a:ext cx="7285128" cy="4049314"/>
          </a:xfrm>
          <a:prstGeom prst="rect">
            <a:avLst/>
          </a:prstGeom>
        </p:spPr>
        <p:txBody>
          <a:bodyPr wrap="square" lIns="0" tIns="0" rIns="0" bIns="0" rtlCol="0" anchor="t">
            <a:spAutoFit/>
          </a:bodyPr>
          <a:lstStyle/>
          <a:p>
            <a:pPr algn="ctr">
              <a:lnSpc>
                <a:spcPts val="4017"/>
              </a:lnSpc>
            </a:pPr>
            <a:r>
              <a:rPr lang="es-MX" sz="3200" dirty="0">
                <a:solidFill>
                  <a:srgbClr val="000000"/>
                </a:solidFill>
                <a:latin typeface="Abstracted Dream"/>
                <a:ea typeface="Abstracted Dream"/>
                <a:cs typeface="Abstracted Dream"/>
                <a:sym typeface="Abstracted Dream"/>
              </a:rPr>
              <a:t>Si el año de la fecha de contabilización del siniestro es igual al año de reporte del ejercicio, entonces el </a:t>
            </a:r>
            <a:r>
              <a:rPr lang="es-MX" sz="3200" b="1" dirty="0">
                <a:solidFill>
                  <a:srgbClr val="1B0E4A"/>
                </a:solidFill>
                <a:latin typeface="Abstracted Dream"/>
                <a:ea typeface="Abstracted Dream"/>
                <a:cs typeface="Abstracted Dream"/>
                <a:sym typeface="Abstracted Dream"/>
              </a:rPr>
              <a:t>monto recuperado por reaseguro no proporcional</a:t>
            </a:r>
            <a:r>
              <a:rPr lang="es-MX" sz="3200" dirty="0">
                <a:solidFill>
                  <a:srgbClr val="000000"/>
                </a:solidFill>
                <a:latin typeface="Abstracted Dream"/>
                <a:ea typeface="Abstracted Dream"/>
                <a:cs typeface="Abstracted Dream"/>
                <a:sym typeface="Abstracted Dream"/>
              </a:rPr>
              <a:t> </a:t>
            </a:r>
            <a:r>
              <a:rPr lang="es-MX" sz="3200" u="sng" dirty="0">
                <a:solidFill>
                  <a:srgbClr val="000000"/>
                </a:solidFill>
                <a:latin typeface="Abstracted Dream"/>
                <a:ea typeface="Abstracted Dream"/>
                <a:cs typeface="Abstracted Dream"/>
                <a:sym typeface="Abstracted Dream"/>
              </a:rPr>
              <a:t>debe</a:t>
            </a:r>
            <a:r>
              <a:rPr lang="es-MX" sz="3200" dirty="0">
                <a:solidFill>
                  <a:srgbClr val="000000"/>
                </a:solidFill>
                <a:latin typeface="Abstracted Dream"/>
                <a:ea typeface="Abstracted Dream"/>
                <a:cs typeface="Abstracted Dream"/>
                <a:sym typeface="Abstracted Dream"/>
              </a:rPr>
              <a:t> ser menor que la suma del Monto de Honorarios Médicos Evento Hospitalario más el Monto de Hospitalización Evento Hospitalario menos el monto recuperado de reaseguro.</a:t>
            </a:r>
          </a:p>
        </p:txBody>
      </p:sp>
      <p:sp>
        <p:nvSpPr>
          <p:cNvPr id="4" name="TextBox 4"/>
          <p:cNvSpPr txBox="1"/>
          <p:nvPr/>
        </p:nvSpPr>
        <p:spPr>
          <a:xfrm>
            <a:off x="2339134" y="2254666"/>
            <a:ext cx="13609730" cy="1302280"/>
          </a:xfrm>
          <a:prstGeom prst="rect">
            <a:avLst/>
          </a:prstGeom>
        </p:spPr>
        <p:txBody>
          <a:bodyPr wrap="square" lIns="0" tIns="0" rIns="0" bIns="0" rtlCol="0" anchor="t">
            <a:spAutoFit/>
          </a:bodyPr>
          <a:lstStyle/>
          <a:p>
            <a:pPr algn="ctr">
              <a:lnSpc>
                <a:spcPts val="10920"/>
              </a:lnSpc>
            </a:pPr>
            <a:r>
              <a:rPr lang="es-MX" sz="6600" spc="-1308" dirty="0">
                <a:solidFill>
                  <a:srgbClr val="000000"/>
                </a:solidFill>
                <a:latin typeface="Cup Cakes"/>
                <a:ea typeface="Cup Cakes"/>
                <a:cs typeface="Cup Cakes"/>
                <a:sym typeface="Cup Cakes"/>
              </a:rPr>
              <a:t>Monto  Recuperado  por  Reaseguro  no  Proporcional</a:t>
            </a:r>
          </a:p>
        </p:txBody>
      </p:sp>
      <p:sp>
        <p:nvSpPr>
          <p:cNvPr id="5" name="Freeform 5"/>
          <p:cNvSpPr/>
          <p:nvPr/>
        </p:nvSpPr>
        <p:spPr>
          <a:xfrm rot="7744576">
            <a:off x="15310735" y="2332174"/>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6" name="Freeform 6"/>
          <p:cNvSpPr/>
          <p:nvPr/>
        </p:nvSpPr>
        <p:spPr>
          <a:xfrm rot="-2700000">
            <a:off x="1646518" y="2336610"/>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7" name="Elipse 6">
            <a:extLst>
              <a:ext uri="{FF2B5EF4-FFF2-40B4-BE49-F238E27FC236}">
                <a16:creationId xmlns:a16="http://schemas.microsoft.com/office/drawing/2014/main" id="{433314CA-3FD1-AD14-8EED-46D21CF38DCC}"/>
              </a:ext>
            </a:extLst>
          </p:cNvPr>
          <p:cNvSpPr/>
          <p:nvPr/>
        </p:nvSpPr>
        <p:spPr>
          <a:xfrm>
            <a:off x="1888178" y="4534533"/>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1.</a:t>
            </a:r>
          </a:p>
        </p:txBody>
      </p:sp>
      <p:sp>
        <p:nvSpPr>
          <p:cNvPr id="8" name="Elipse 7">
            <a:extLst>
              <a:ext uri="{FF2B5EF4-FFF2-40B4-BE49-F238E27FC236}">
                <a16:creationId xmlns:a16="http://schemas.microsoft.com/office/drawing/2014/main" id="{9653E133-0A1C-609F-325D-B118314CFD68}"/>
              </a:ext>
            </a:extLst>
          </p:cNvPr>
          <p:cNvSpPr/>
          <p:nvPr/>
        </p:nvSpPr>
        <p:spPr>
          <a:xfrm>
            <a:off x="7696200" y="4503308"/>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2.</a:t>
            </a:r>
          </a:p>
        </p:txBody>
      </p:sp>
      <p:sp>
        <p:nvSpPr>
          <p:cNvPr id="9" name="TextBox 10">
            <a:extLst>
              <a:ext uri="{FF2B5EF4-FFF2-40B4-BE49-F238E27FC236}">
                <a16:creationId xmlns:a16="http://schemas.microsoft.com/office/drawing/2014/main" id="{AA7BE897-25FA-CA34-8119-4A826032AF90}"/>
              </a:ext>
            </a:extLst>
          </p:cNvPr>
          <p:cNvSpPr txBox="1"/>
          <p:nvPr/>
        </p:nvSpPr>
        <p:spPr>
          <a:xfrm>
            <a:off x="3111997" y="4489344"/>
            <a:ext cx="3777885" cy="1998368"/>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El </a:t>
            </a:r>
            <a:r>
              <a:rPr lang="es-MX" sz="3240" b="1" dirty="0">
                <a:solidFill>
                  <a:srgbClr val="1B0E4A"/>
                </a:solidFill>
                <a:latin typeface="Abstracted Dream"/>
                <a:ea typeface="Abstracted Dream"/>
                <a:cs typeface="Abstracted Dream"/>
                <a:sym typeface="Abstracted Dream"/>
              </a:rPr>
              <a:t>monto recuperado por reaseguro no proporcional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mayor o igual a cero.</a:t>
            </a:r>
          </a:p>
        </p:txBody>
      </p:sp>
      <p:sp>
        <p:nvSpPr>
          <p:cNvPr id="10" name="TextBox 7">
            <a:extLst>
              <a:ext uri="{FF2B5EF4-FFF2-40B4-BE49-F238E27FC236}">
                <a16:creationId xmlns:a16="http://schemas.microsoft.com/office/drawing/2014/main" id="{B0E723A6-7738-77C7-5105-BB4C38492FCF}"/>
              </a:ext>
            </a:extLst>
          </p:cNvPr>
          <p:cNvSpPr txBox="1"/>
          <p:nvPr/>
        </p:nvSpPr>
        <p:spPr>
          <a:xfrm>
            <a:off x="1392461" y="7987468"/>
            <a:ext cx="3886200"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Tabla de Evento Hospitalario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rot="5400000">
            <a:off x="4610230" y="-933072"/>
            <a:ext cx="8854238" cy="12518846"/>
          </a:xfrm>
          <a:custGeom>
            <a:avLst/>
            <a:gdLst/>
            <a:ahLst/>
            <a:cxnLst/>
            <a:rect l="l" t="t" r="r" b="b"/>
            <a:pathLst>
              <a:path w="8854238" h="12518846">
                <a:moveTo>
                  <a:pt x="0" y="0"/>
                </a:moveTo>
                <a:lnTo>
                  <a:pt x="8854238" y="0"/>
                </a:lnTo>
                <a:lnTo>
                  <a:pt x="8854238" y="12518846"/>
                </a:lnTo>
                <a:lnTo>
                  <a:pt x="0" y="12518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861339" y="847709"/>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4" name="Freeform 4"/>
          <p:cNvSpPr/>
          <p:nvPr/>
        </p:nvSpPr>
        <p:spPr>
          <a:xfrm>
            <a:off x="5101686" y="2218863"/>
            <a:ext cx="8084628" cy="2991312"/>
          </a:xfrm>
          <a:custGeom>
            <a:avLst/>
            <a:gdLst/>
            <a:ahLst/>
            <a:cxnLst/>
            <a:rect l="l" t="t" r="r" b="b"/>
            <a:pathLst>
              <a:path w="8084628" h="2991312">
                <a:moveTo>
                  <a:pt x="0" y="0"/>
                </a:moveTo>
                <a:lnTo>
                  <a:pt x="8084628" y="0"/>
                </a:lnTo>
                <a:lnTo>
                  <a:pt x="8084628" y="2991312"/>
                </a:lnTo>
                <a:lnTo>
                  <a:pt x="0" y="29913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5898768" y="5541859"/>
            <a:ext cx="7128469" cy="2469896"/>
          </a:xfrm>
          <a:prstGeom prst="rect">
            <a:avLst/>
          </a:prstGeom>
        </p:spPr>
        <p:txBody>
          <a:bodyPr lIns="0" tIns="0" rIns="0" bIns="0" rtlCol="0" anchor="t">
            <a:spAutoFit/>
          </a:bodyPr>
          <a:lstStyle/>
          <a:p>
            <a:pPr algn="l">
              <a:lnSpc>
                <a:spcPts val="6262"/>
              </a:lnSpc>
            </a:pPr>
            <a:r>
              <a:rPr lang="en-US" sz="5050">
                <a:solidFill>
                  <a:srgbClr val="000000"/>
                </a:solidFill>
                <a:latin typeface="Abstracted Dream"/>
                <a:ea typeface="Abstracted Dream"/>
                <a:cs typeface="Abstracted Dream"/>
                <a:sym typeface="Abstracted Dream"/>
              </a:rPr>
              <a:t>01. Validaciones Nuevas</a:t>
            </a:r>
          </a:p>
          <a:p>
            <a:pPr algn="l">
              <a:lnSpc>
                <a:spcPts val="6262"/>
              </a:lnSpc>
            </a:pPr>
            <a:r>
              <a:rPr lang="en-US" sz="5050">
                <a:solidFill>
                  <a:srgbClr val="000000"/>
                </a:solidFill>
                <a:latin typeface="Abstracted Dream"/>
                <a:ea typeface="Abstracted Dream"/>
                <a:cs typeface="Abstracted Dream"/>
                <a:sym typeface="Abstracted Dream"/>
              </a:rPr>
              <a:t>02. Modificaciones</a:t>
            </a:r>
          </a:p>
          <a:p>
            <a:pPr algn="l">
              <a:lnSpc>
                <a:spcPts val="6262"/>
              </a:lnSpc>
            </a:pPr>
            <a:r>
              <a:rPr lang="en-US" sz="5050">
                <a:solidFill>
                  <a:srgbClr val="000000"/>
                </a:solidFill>
                <a:latin typeface="Abstracted Dream"/>
                <a:ea typeface="Abstracted Dream"/>
                <a:cs typeface="Abstracted Dream"/>
                <a:sym typeface="Abstracted Dream"/>
              </a:rPr>
              <a:t>03. Validaciones por Reforzar</a:t>
            </a:r>
          </a:p>
        </p:txBody>
      </p:sp>
      <p:sp>
        <p:nvSpPr>
          <p:cNvPr id="6" name="TextBox 6"/>
          <p:cNvSpPr txBox="1"/>
          <p:nvPr/>
        </p:nvSpPr>
        <p:spPr>
          <a:xfrm>
            <a:off x="5254086" y="3014162"/>
            <a:ext cx="8205807" cy="1610264"/>
          </a:xfrm>
          <a:prstGeom prst="rect">
            <a:avLst/>
          </a:prstGeom>
        </p:spPr>
        <p:txBody>
          <a:bodyPr lIns="0" tIns="0" rIns="0" bIns="0" rtlCol="0" anchor="t">
            <a:spAutoFit/>
          </a:bodyPr>
          <a:lstStyle/>
          <a:p>
            <a:pPr algn="ctr">
              <a:lnSpc>
                <a:spcPts val="11780"/>
              </a:lnSpc>
            </a:pPr>
            <a:r>
              <a:rPr lang="en-US" sz="12945" spc="-1708">
                <a:solidFill>
                  <a:srgbClr val="000000"/>
                </a:solidFill>
                <a:latin typeface="Cup Cakes"/>
                <a:ea typeface="Cup Cakes"/>
                <a:cs typeface="Cup Cakes"/>
                <a:sym typeface="Cup Cakes"/>
              </a:rPr>
              <a:t>índice</a:t>
            </a:r>
          </a:p>
        </p:txBody>
      </p:sp>
      <p:sp>
        <p:nvSpPr>
          <p:cNvPr id="7" name="Freeform 7"/>
          <p:cNvSpPr/>
          <p:nvPr/>
        </p:nvSpPr>
        <p:spPr>
          <a:xfrm>
            <a:off x="1028700"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8" name="Freeform 8"/>
          <p:cNvSpPr/>
          <p:nvPr/>
        </p:nvSpPr>
        <p:spPr>
          <a:xfrm rot="5400000">
            <a:off x="4823532" y="-1146374"/>
            <a:ext cx="8854238" cy="12518846"/>
          </a:xfrm>
          <a:custGeom>
            <a:avLst/>
            <a:gdLst/>
            <a:ahLst/>
            <a:cxnLst/>
            <a:rect l="l" t="t" r="r" b="b"/>
            <a:pathLst>
              <a:path w="8854238" h="12518846">
                <a:moveTo>
                  <a:pt x="0" y="0"/>
                </a:moveTo>
                <a:lnTo>
                  <a:pt x="8854238" y="0"/>
                </a:lnTo>
                <a:lnTo>
                  <a:pt x="8854238" y="12518846"/>
                </a:lnTo>
                <a:lnTo>
                  <a:pt x="0" y="125188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5254086" y="2371263"/>
            <a:ext cx="8084628" cy="2991312"/>
          </a:xfrm>
          <a:custGeom>
            <a:avLst/>
            <a:gdLst/>
            <a:ahLst/>
            <a:cxnLst/>
            <a:rect l="l" t="t" r="r" b="b"/>
            <a:pathLst>
              <a:path w="8084628" h="2991312">
                <a:moveTo>
                  <a:pt x="0" y="0"/>
                </a:moveTo>
                <a:lnTo>
                  <a:pt x="8084628" y="0"/>
                </a:lnTo>
                <a:lnTo>
                  <a:pt x="8084628" y="2991312"/>
                </a:lnTo>
                <a:lnTo>
                  <a:pt x="0" y="29913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6143534" y="5541859"/>
            <a:ext cx="6731709" cy="2338332"/>
          </a:xfrm>
          <a:prstGeom prst="rect">
            <a:avLst/>
          </a:prstGeom>
        </p:spPr>
        <p:txBody>
          <a:bodyPr lIns="0" tIns="0" rIns="0" bIns="0" rtlCol="0" anchor="t">
            <a:spAutoFit/>
          </a:bodyPr>
          <a:lstStyle/>
          <a:p>
            <a:pPr algn="l">
              <a:lnSpc>
                <a:spcPts val="6262"/>
              </a:lnSpc>
            </a:pPr>
            <a:r>
              <a:rPr lang="en-US" sz="5050" dirty="0">
                <a:solidFill>
                  <a:srgbClr val="000000"/>
                </a:solidFill>
                <a:latin typeface="Abstracted Dream"/>
                <a:ea typeface="Abstracted Dream"/>
                <a:cs typeface="Abstracted Dream"/>
                <a:sym typeface="Abstracted Dream"/>
              </a:rPr>
              <a:t>01. </a:t>
            </a:r>
            <a:r>
              <a:rPr lang="es-MX" sz="5050" dirty="0">
                <a:solidFill>
                  <a:srgbClr val="000000"/>
                </a:solidFill>
                <a:latin typeface="Abstracted Dream"/>
                <a:ea typeface="Abstracted Dream"/>
                <a:cs typeface="Abstracted Dream"/>
                <a:sym typeface="Abstracted Dream"/>
              </a:rPr>
              <a:t>Validaciones Nuevas</a:t>
            </a:r>
          </a:p>
          <a:p>
            <a:pPr algn="l">
              <a:lnSpc>
                <a:spcPts val="6262"/>
              </a:lnSpc>
            </a:pPr>
            <a:r>
              <a:rPr lang="es-MX" sz="5050" dirty="0">
                <a:solidFill>
                  <a:srgbClr val="000000"/>
                </a:solidFill>
                <a:latin typeface="Abstracted Dream"/>
                <a:ea typeface="Abstracted Dream"/>
                <a:cs typeface="Abstracted Dream"/>
                <a:sym typeface="Abstracted Dream"/>
              </a:rPr>
              <a:t>02. Modificaciones</a:t>
            </a:r>
          </a:p>
          <a:p>
            <a:pPr algn="l">
              <a:lnSpc>
                <a:spcPts val="6262"/>
              </a:lnSpc>
            </a:pPr>
            <a:r>
              <a:rPr lang="es-MX" sz="5050" dirty="0">
                <a:solidFill>
                  <a:srgbClr val="000000"/>
                </a:solidFill>
                <a:latin typeface="Abstracted Dream"/>
                <a:ea typeface="Abstracted Dream"/>
                <a:cs typeface="Abstracted Dream"/>
                <a:sym typeface="Abstracted Dream"/>
              </a:rPr>
              <a:t>03. Validaciones a reforzar</a:t>
            </a:r>
          </a:p>
        </p:txBody>
      </p:sp>
      <p:sp>
        <p:nvSpPr>
          <p:cNvPr id="11" name="TextBox 11"/>
          <p:cNvSpPr txBox="1"/>
          <p:nvPr/>
        </p:nvSpPr>
        <p:spPr>
          <a:xfrm>
            <a:off x="5406486" y="3166562"/>
            <a:ext cx="8205807" cy="1610264"/>
          </a:xfrm>
          <a:prstGeom prst="rect">
            <a:avLst/>
          </a:prstGeom>
        </p:spPr>
        <p:txBody>
          <a:bodyPr lIns="0" tIns="0" rIns="0" bIns="0" rtlCol="0" anchor="t">
            <a:spAutoFit/>
          </a:bodyPr>
          <a:lstStyle/>
          <a:p>
            <a:pPr algn="ctr">
              <a:lnSpc>
                <a:spcPts val="11780"/>
              </a:lnSpc>
            </a:pPr>
            <a:r>
              <a:rPr lang="en-US" sz="12945" spc="-1708">
                <a:solidFill>
                  <a:srgbClr val="000000"/>
                </a:solidFill>
                <a:latin typeface="Cup Cakes"/>
                <a:ea typeface="Cup Cakes"/>
                <a:cs typeface="Cup Cakes"/>
                <a:sym typeface="Cup Cakes"/>
              </a:rPr>
              <a:t>índice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D1FF"/>
        </a:solidFill>
        <a:effectLst/>
      </p:bgPr>
    </p:bg>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600529" y="5903903"/>
            <a:ext cx="9391741" cy="1485407"/>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fecha de pago de la reclamación es distinta de vacío entonces la </a:t>
            </a:r>
            <a:r>
              <a:rPr lang="es-MX" sz="3240" b="1" dirty="0">
                <a:solidFill>
                  <a:srgbClr val="1B0E4A"/>
                </a:solidFill>
                <a:latin typeface="Abstracted Dream"/>
                <a:ea typeface="Abstracted Dream"/>
                <a:cs typeface="Abstracted Dream"/>
                <a:sym typeface="Abstracted Dream"/>
              </a:rPr>
              <a:t>fecha de prestación de servicio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menor o igual a la fecha de pago de la reclamación.</a:t>
            </a:r>
          </a:p>
        </p:txBody>
      </p:sp>
      <p:sp>
        <p:nvSpPr>
          <p:cNvPr id="11" name="TextBox 11"/>
          <p:cNvSpPr txBox="1"/>
          <p:nvPr/>
        </p:nvSpPr>
        <p:spPr>
          <a:xfrm>
            <a:off x="3959283" y="2687377"/>
            <a:ext cx="10853712" cy="2643506"/>
          </a:xfrm>
          <a:prstGeom prst="rect">
            <a:avLst/>
          </a:prstGeom>
        </p:spPr>
        <p:txBody>
          <a:bodyPr lIns="0" tIns="0" rIns="0" bIns="0" rtlCol="0" anchor="t">
            <a:spAutoFit/>
          </a:bodyPr>
          <a:lstStyle/>
          <a:p>
            <a:pPr algn="ctr">
              <a:lnSpc>
                <a:spcPts val="10010"/>
              </a:lnSpc>
            </a:pPr>
            <a:r>
              <a:rPr lang="es-MX" sz="11000" spc="-1199" dirty="0">
                <a:solidFill>
                  <a:srgbClr val="000000"/>
                </a:solidFill>
                <a:latin typeface="Cup Cakes"/>
                <a:ea typeface="Cup Cakes"/>
                <a:cs typeface="Cup Cakes"/>
                <a:sym typeface="Cup Cakes"/>
              </a:rPr>
              <a:t>Fecha de prestación de servicio</a:t>
            </a:r>
          </a:p>
        </p:txBody>
      </p:sp>
      <p:sp>
        <p:nvSpPr>
          <p:cNvPr id="13" name="TextBox 7">
            <a:extLst>
              <a:ext uri="{FF2B5EF4-FFF2-40B4-BE49-F238E27FC236}">
                <a16:creationId xmlns:a16="http://schemas.microsoft.com/office/drawing/2014/main" id="{033167AE-F976-5A81-BCF6-1E5E6859B104}"/>
              </a:ext>
            </a:extLst>
          </p:cNvPr>
          <p:cNvSpPr txBox="1"/>
          <p:nvPr/>
        </p:nvSpPr>
        <p:spPr>
          <a:xfrm>
            <a:off x="9580622" y="5157709"/>
            <a:ext cx="4259248" cy="440120"/>
          </a:xfrm>
          <a:prstGeom prst="rect">
            <a:avLst/>
          </a:prstGeom>
        </p:spPr>
        <p:txBody>
          <a:bodyPr wrap="square" lIns="0" tIns="0" rIns="0" bIns="0" rtlCol="0" anchor="t">
            <a:spAutoFit/>
          </a:bodyPr>
          <a:lstStyle/>
          <a:p>
            <a:pPr algn="r">
              <a:lnSpc>
                <a:spcPts val="4017"/>
              </a:lnSpc>
            </a:pPr>
            <a:r>
              <a:rPr lang="es-MX" sz="2400" dirty="0">
                <a:solidFill>
                  <a:srgbClr val="ADA4DF"/>
                </a:solidFill>
                <a:latin typeface="Abstracted Dream"/>
                <a:ea typeface="Abstracted Dream"/>
                <a:cs typeface="Abstracted Dream"/>
                <a:sym typeface="Abstracted Dream"/>
              </a:rPr>
              <a:t>Tabla de </a:t>
            </a:r>
            <a:r>
              <a:rPr lang="es-MX" sz="2400" u="sng" dirty="0">
                <a:solidFill>
                  <a:srgbClr val="ADA4DF"/>
                </a:solidFill>
                <a:latin typeface="Abstracted Dream"/>
                <a:ea typeface="Abstracted Dream"/>
                <a:cs typeface="Abstracted Dream"/>
                <a:sym typeface="Abstracted Dream"/>
              </a:rPr>
              <a:t>Evento no Hospitalario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1146485" y="1131353"/>
            <a:ext cx="5817540" cy="8126947"/>
          </a:xfrm>
          <a:custGeom>
            <a:avLst/>
            <a:gdLst/>
            <a:ahLst/>
            <a:cxnLst/>
            <a:rect l="l" t="t" r="r" b="b"/>
            <a:pathLst>
              <a:path w="5817540" h="8126947">
                <a:moveTo>
                  <a:pt x="0" y="0"/>
                </a:moveTo>
                <a:lnTo>
                  <a:pt x="5817540" y="0"/>
                </a:lnTo>
                <a:lnTo>
                  <a:pt x="5817540" y="8126947"/>
                </a:lnTo>
                <a:lnTo>
                  <a:pt x="0" y="8126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1685824" y="2530059"/>
            <a:ext cx="4662663" cy="5386150"/>
            <a:chOff x="0" y="0"/>
            <a:chExt cx="1228026" cy="1418575"/>
          </a:xfrm>
        </p:grpSpPr>
        <p:sp>
          <p:nvSpPr>
            <p:cNvPr id="5" name="Freeform 5"/>
            <p:cNvSpPr/>
            <p:nvPr/>
          </p:nvSpPr>
          <p:spPr>
            <a:xfrm>
              <a:off x="0" y="0"/>
              <a:ext cx="1228026" cy="1418575"/>
            </a:xfrm>
            <a:custGeom>
              <a:avLst/>
              <a:gdLst/>
              <a:ahLst/>
              <a:cxnLst/>
              <a:rect l="l" t="t" r="r" b="b"/>
              <a:pathLst>
                <a:path w="1228026" h="1418575">
                  <a:moveTo>
                    <a:pt x="0" y="0"/>
                  </a:moveTo>
                  <a:lnTo>
                    <a:pt x="1228026" y="0"/>
                  </a:lnTo>
                  <a:lnTo>
                    <a:pt x="1228026" y="1418575"/>
                  </a:lnTo>
                  <a:lnTo>
                    <a:pt x="0" y="1418575"/>
                  </a:lnTo>
                  <a:close/>
                </a:path>
              </a:pathLst>
            </a:custGeom>
            <a:solidFill>
              <a:srgbClr val="F1EFFF"/>
            </a:solidFill>
          </p:spPr>
        </p:sp>
        <p:sp>
          <p:nvSpPr>
            <p:cNvPr id="6" name="TextBox 6"/>
            <p:cNvSpPr txBox="1"/>
            <p:nvPr/>
          </p:nvSpPr>
          <p:spPr>
            <a:xfrm>
              <a:off x="0" y="-28575"/>
              <a:ext cx="1228026" cy="1447150"/>
            </a:xfrm>
            <a:prstGeom prst="rect">
              <a:avLst/>
            </a:prstGeom>
          </p:spPr>
          <p:txBody>
            <a:bodyPr lIns="50800" tIns="50800" rIns="50800" bIns="50800" rtlCol="0" anchor="ctr"/>
            <a:lstStyle/>
            <a:p>
              <a:pPr algn="ctr">
                <a:lnSpc>
                  <a:spcPts val="2337"/>
                </a:lnSpc>
              </a:pPr>
              <a:endParaRPr/>
            </a:p>
          </p:txBody>
        </p:sp>
      </p:grpSp>
      <p:sp>
        <p:nvSpPr>
          <p:cNvPr id="7" name="Freeform 7"/>
          <p:cNvSpPr/>
          <p:nvPr/>
        </p:nvSpPr>
        <p:spPr>
          <a:xfrm rot="-2116243">
            <a:off x="10576440" y="134429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003520" y="3185852"/>
            <a:ext cx="4027271" cy="4447789"/>
          </a:xfrm>
          <a:custGeom>
            <a:avLst/>
            <a:gdLst/>
            <a:ahLst/>
            <a:cxnLst/>
            <a:rect l="l" t="t" r="r" b="b"/>
            <a:pathLst>
              <a:path w="4027271" h="4447789">
                <a:moveTo>
                  <a:pt x="0" y="0"/>
                </a:moveTo>
                <a:lnTo>
                  <a:pt x="4027271" y="0"/>
                </a:lnTo>
                <a:lnTo>
                  <a:pt x="4027271" y="4447789"/>
                </a:lnTo>
                <a:lnTo>
                  <a:pt x="0" y="44477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1926813" y="4369628"/>
            <a:ext cx="8720209" cy="1598515"/>
          </a:xfrm>
          <a:prstGeom prst="rect">
            <a:avLst/>
          </a:prstGeom>
        </p:spPr>
        <p:txBody>
          <a:bodyPr lIns="0" tIns="0" rIns="0" bIns="0" rtlCol="0" anchor="t">
            <a:spAutoFit/>
          </a:bodyPr>
          <a:lstStyle/>
          <a:p>
            <a:pPr algn="ctr">
              <a:lnSpc>
                <a:spcPts val="12740"/>
              </a:lnSpc>
            </a:pPr>
            <a:r>
              <a:rPr lang="es-MX" sz="9800" spc="-1526" dirty="0">
                <a:solidFill>
                  <a:srgbClr val="000000"/>
                </a:solidFill>
                <a:latin typeface="Cup Cakes"/>
                <a:ea typeface="Cup Cakes"/>
                <a:cs typeface="Cup Cakes"/>
                <a:sym typeface="Cup Cakes"/>
              </a:rPr>
              <a:t>Modificaciones</a:t>
            </a:r>
          </a:p>
        </p:txBody>
      </p:sp>
    </p:spTree>
    <p:extLst>
      <p:ext uri="{BB962C8B-B14F-4D97-AF65-F5344CB8AC3E}">
        <p14:creationId xmlns:p14="http://schemas.microsoft.com/office/powerpoint/2010/main" val="358263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620872" y="5627766"/>
            <a:ext cx="13046257" cy="1485407"/>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Catálogo particular de Salud 236</a:t>
            </a:r>
          </a:p>
          <a:p>
            <a:pPr algn="ctr">
              <a:lnSpc>
                <a:spcPts val="4017"/>
              </a:lnSpc>
            </a:pPr>
            <a:endParaRPr lang="en-US" sz="3240" dirty="0">
              <a:solidFill>
                <a:srgbClr val="000000"/>
              </a:solidFill>
              <a:latin typeface="Abstracted Dream"/>
              <a:ea typeface="Abstracted Dream"/>
              <a:cs typeface="Abstracted Dream"/>
              <a:sym typeface="Abstracted Dream"/>
            </a:endParaRPr>
          </a:p>
          <a:p>
            <a:pPr algn="ctr">
              <a:lnSpc>
                <a:spcPts val="4017"/>
              </a:lnSpc>
            </a:pPr>
            <a:r>
              <a:rPr lang="es-MX" sz="3240" b="1" dirty="0">
                <a:solidFill>
                  <a:srgbClr val="000000"/>
                </a:solidFill>
                <a:latin typeface="Abstracted Dream"/>
                <a:ea typeface="Abstracted Dream"/>
                <a:cs typeface="Abstracted Dream"/>
                <a:sym typeface="Abstracted Dream"/>
              </a:rPr>
              <a:t>Plan de Coberturas: Se agregó la clave </a:t>
            </a:r>
            <a:r>
              <a:rPr lang="es-MX" sz="3240" b="1" dirty="0">
                <a:solidFill>
                  <a:srgbClr val="C00000"/>
                </a:solidFill>
                <a:latin typeface="Abstracted Dream"/>
                <a:ea typeface="Abstracted Dream"/>
                <a:cs typeface="Abstracted Dream"/>
                <a:sym typeface="Abstracted Dream"/>
              </a:rPr>
              <a:t>Visión [00002]</a:t>
            </a:r>
            <a:endParaRPr lang="en-US" sz="3240" b="1" dirty="0">
              <a:solidFill>
                <a:srgbClr val="C00000"/>
              </a:solidFill>
              <a:latin typeface="Abstracted Dream"/>
              <a:ea typeface="Abstracted Dream"/>
              <a:cs typeface="Abstracted Dream"/>
              <a:sym typeface="Abstracted Dream"/>
            </a:endParaRPr>
          </a:p>
        </p:txBody>
      </p:sp>
      <p:sp>
        <p:nvSpPr>
          <p:cNvPr id="4" name="TextBox 4"/>
          <p:cNvSpPr txBox="1"/>
          <p:nvPr/>
        </p:nvSpPr>
        <p:spPr>
          <a:xfrm>
            <a:off x="971276" y="2857500"/>
            <a:ext cx="16345446" cy="1452257"/>
          </a:xfrm>
          <a:prstGeom prst="rect">
            <a:avLst/>
          </a:prstGeom>
        </p:spPr>
        <p:txBody>
          <a:bodyPr lIns="0" tIns="0" rIns="0" bIns="0" rtlCol="0" anchor="t">
            <a:spAutoFit/>
          </a:bodyPr>
          <a:lstStyle/>
          <a:p>
            <a:pPr algn="ctr">
              <a:lnSpc>
                <a:spcPts val="10464"/>
              </a:lnSpc>
            </a:pPr>
            <a:r>
              <a:rPr lang="es-MX" sz="11499" spc="-1253" dirty="0">
                <a:solidFill>
                  <a:srgbClr val="000000"/>
                </a:solidFill>
                <a:latin typeface="Cup Cakes"/>
                <a:ea typeface="Cup Cakes"/>
                <a:cs typeface="Cup Cakes"/>
                <a:sym typeface="Cup Cakes"/>
              </a:rPr>
              <a:t>Modificaciones a catálogo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1146485" y="1131353"/>
            <a:ext cx="5817540" cy="8126947"/>
          </a:xfrm>
          <a:custGeom>
            <a:avLst/>
            <a:gdLst/>
            <a:ahLst/>
            <a:cxnLst/>
            <a:rect l="l" t="t" r="r" b="b"/>
            <a:pathLst>
              <a:path w="5817540" h="8126947">
                <a:moveTo>
                  <a:pt x="0" y="0"/>
                </a:moveTo>
                <a:lnTo>
                  <a:pt x="5817540" y="0"/>
                </a:lnTo>
                <a:lnTo>
                  <a:pt x="5817540" y="8126947"/>
                </a:lnTo>
                <a:lnTo>
                  <a:pt x="0" y="8126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1685824" y="2530059"/>
            <a:ext cx="4662663" cy="5386150"/>
            <a:chOff x="0" y="0"/>
            <a:chExt cx="1228026" cy="1418575"/>
          </a:xfrm>
        </p:grpSpPr>
        <p:sp>
          <p:nvSpPr>
            <p:cNvPr id="5" name="Freeform 5"/>
            <p:cNvSpPr/>
            <p:nvPr/>
          </p:nvSpPr>
          <p:spPr>
            <a:xfrm>
              <a:off x="0" y="0"/>
              <a:ext cx="1228026" cy="1418575"/>
            </a:xfrm>
            <a:custGeom>
              <a:avLst/>
              <a:gdLst/>
              <a:ahLst/>
              <a:cxnLst/>
              <a:rect l="l" t="t" r="r" b="b"/>
              <a:pathLst>
                <a:path w="1228026" h="1418575">
                  <a:moveTo>
                    <a:pt x="0" y="0"/>
                  </a:moveTo>
                  <a:lnTo>
                    <a:pt x="1228026" y="0"/>
                  </a:lnTo>
                  <a:lnTo>
                    <a:pt x="1228026" y="1418575"/>
                  </a:lnTo>
                  <a:lnTo>
                    <a:pt x="0" y="1418575"/>
                  </a:lnTo>
                  <a:close/>
                </a:path>
              </a:pathLst>
            </a:custGeom>
            <a:solidFill>
              <a:srgbClr val="F1EFFF"/>
            </a:solidFill>
          </p:spPr>
        </p:sp>
        <p:sp>
          <p:nvSpPr>
            <p:cNvPr id="6" name="TextBox 6"/>
            <p:cNvSpPr txBox="1"/>
            <p:nvPr/>
          </p:nvSpPr>
          <p:spPr>
            <a:xfrm>
              <a:off x="0" y="-28575"/>
              <a:ext cx="1228026" cy="1447150"/>
            </a:xfrm>
            <a:prstGeom prst="rect">
              <a:avLst/>
            </a:prstGeom>
          </p:spPr>
          <p:txBody>
            <a:bodyPr lIns="50800" tIns="50800" rIns="50800" bIns="50800" rtlCol="0" anchor="ctr"/>
            <a:lstStyle/>
            <a:p>
              <a:pPr algn="ctr">
                <a:lnSpc>
                  <a:spcPts val="2337"/>
                </a:lnSpc>
              </a:pPr>
              <a:endParaRPr/>
            </a:p>
          </p:txBody>
        </p:sp>
      </p:grpSp>
      <p:sp>
        <p:nvSpPr>
          <p:cNvPr id="7" name="Freeform 7"/>
          <p:cNvSpPr/>
          <p:nvPr/>
        </p:nvSpPr>
        <p:spPr>
          <a:xfrm rot="-2116243">
            <a:off x="10576440" y="134429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003520" y="3185852"/>
            <a:ext cx="4027271" cy="4447789"/>
          </a:xfrm>
          <a:custGeom>
            <a:avLst/>
            <a:gdLst/>
            <a:ahLst/>
            <a:cxnLst/>
            <a:rect l="l" t="t" r="r" b="b"/>
            <a:pathLst>
              <a:path w="4027271" h="4447789">
                <a:moveTo>
                  <a:pt x="0" y="0"/>
                </a:moveTo>
                <a:lnTo>
                  <a:pt x="4027271" y="0"/>
                </a:lnTo>
                <a:lnTo>
                  <a:pt x="4027271" y="4447789"/>
                </a:lnTo>
                <a:lnTo>
                  <a:pt x="0" y="44477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1926813" y="4369628"/>
            <a:ext cx="8720209" cy="3227165"/>
          </a:xfrm>
          <a:prstGeom prst="rect">
            <a:avLst/>
          </a:prstGeom>
        </p:spPr>
        <p:txBody>
          <a:bodyPr lIns="0" tIns="0" rIns="0" bIns="0" rtlCol="0" anchor="t">
            <a:spAutoFit/>
          </a:bodyPr>
          <a:lstStyle/>
          <a:p>
            <a:pPr algn="ctr">
              <a:lnSpc>
                <a:spcPts val="12740"/>
              </a:lnSpc>
            </a:pPr>
            <a:r>
              <a:rPr lang="es-MX" sz="9800" spc="-1526" dirty="0">
                <a:solidFill>
                  <a:srgbClr val="000000"/>
                </a:solidFill>
                <a:latin typeface="Cup Cakes"/>
                <a:ea typeface="Cup Cakes"/>
                <a:cs typeface="Cup Cakes"/>
                <a:sym typeface="Cup Cakes"/>
              </a:rPr>
              <a:t>Validaciones a reforzar</a:t>
            </a:r>
          </a:p>
        </p:txBody>
      </p:sp>
    </p:spTree>
    <p:extLst>
      <p:ext uri="{BB962C8B-B14F-4D97-AF65-F5344CB8AC3E}">
        <p14:creationId xmlns:p14="http://schemas.microsoft.com/office/powerpoint/2010/main" val="50650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600529" y="5143500"/>
            <a:ext cx="9391741" cy="459485"/>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La </a:t>
            </a:r>
            <a:r>
              <a:rPr lang="es-MX" sz="3240" dirty="0">
                <a:solidFill>
                  <a:srgbClr val="1B0E4A"/>
                </a:solidFill>
                <a:latin typeface="Abstracted Dream"/>
                <a:ea typeface="Abstracted Dream"/>
                <a:cs typeface="Abstracted Dream"/>
                <a:sym typeface="Abstracted Dream"/>
              </a:rPr>
              <a:t>fecha de alta </a:t>
            </a:r>
            <a:r>
              <a:rPr lang="es-MX" sz="3240" dirty="0">
                <a:solidFill>
                  <a:srgbClr val="000000"/>
                </a:solidFill>
                <a:latin typeface="Abstracted Dream"/>
                <a:ea typeface="Abstracted Dream"/>
                <a:cs typeface="Abstracted Dream"/>
                <a:sym typeface="Abstracted Dream"/>
              </a:rPr>
              <a:t>debe ser menor a la fecha de baja</a:t>
            </a:r>
          </a:p>
        </p:txBody>
      </p:sp>
      <p:sp>
        <p:nvSpPr>
          <p:cNvPr id="11" name="TextBox 11"/>
          <p:cNvSpPr txBox="1"/>
          <p:nvPr/>
        </p:nvSpPr>
        <p:spPr>
          <a:xfrm>
            <a:off x="3959283" y="2687377"/>
            <a:ext cx="10853712" cy="1384995"/>
          </a:xfrm>
          <a:prstGeom prst="rect">
            <a:avLst/>
          </a:prstGeom>
        </p:spPr>
        <p:txBody>
          <a:bodyPr lIns="0" tIns="0" rIns="0" bIns="0" rtlCol="0" anchor="t">
            <a:spAutoFit/>
          </a:bodyPr>
          <a:lstStyle/>
          <a:p>
            <a:pPr algn="ctr">
              <a:lnSpc>
                <a:spcPts val="10010"/>
              </a:lnSpc>
            </a:pPr>
            <a:r>
              <a:rPr lang="es-MX" sz="11000" spc="-1199" dirty="0">
                <a:solidFill>
                  <a:srgbClr val="000000"/>
                </a:solidFill>
                <a:latin typeface="Cup Cakes"/>
                <a:ea typeface="Cup Cakes"/>
                <a:cs typeface="Cup Cakes"/>
                <a:sym typeface="Cup Cakes"/>
              </a:rPr>
              <a:t>Fecha  de  Alta</a:t>
            </a:r>
          </a:p>
        </p:txBody>
      </p:sp>
    </p:spTree>
    <p:extLst>
      <p:ext uri="{BB962C8B-B14F-4D97-AF65-F5344CB8AC3E}">
        <p14:creationId xmlns:p14="http://schemas.microsoft.com/office/powerpoint/2010/main" val="209120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652167" y="5596605"/>
            <a:ext cx="9391741" cy="1485407"/>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fecha de reclamación es del ejercicio anterior, entonces el siniestro debe encontrarse reportado en el ejercicio anterior</a:t>
            </a:r>
          </a:p>
        </p:txBody>
      </p:sp>
      <p:sp>
        <p:nvSpPr>
          <p:cNvPr id="11" name="TextBox 11"/>
          <p:cNvSpPr txBox="1"/>
          <p:nvPr/>
        </p:nvSpPr>
        <p:spPr>
          <a:xfrm>
            <a:off x="3959283" y="2687377"/>
            <a:ext cx="10853712" cy="2667397"/>
          </a:xfrm>
          <a:prstGeom prst="rect">
            <a:avLst/>
          </a:prstGeom>
        </p:spPr>
        <p:txBody>
          <a:bodyPr lIns="0" tIns="0" rIns="0" bIns="0" rtlCol="0" anchor="t">
            <a:spAutoFit/>
          </a:bodyPr>
          <a:lstStyle/>
          <a:p>
            <a:pPr algn="ctr">
              <a:lnSpc>
                <a:spcPts val="10010"/>
              </a:lnSpc>
            </a:pPr>
            <a:r>
              <a:rPr lang="es-MX" sz="11000" spc="-1199" dirty="0">
                <a:solidFill>
                  <a:srgbClr val="000000"/>
                </a:solidFill>
                <a:latin typeface="Cup Cakes"/>
                <a:ea typeface="Cup Cakes"/>
                <a:cs typeface="Cup Cakes"/>
                <a:sym typeface="Cup Cakes"/>
              </a:rPr>
              <a:t>Fecha de reclamación</a:t>
            </a:r>
          </a:p>
        </p:txBody>
      </p:sp>
    </p:spTree>
    <p:extLst>
      <p:ext uri="{BB962C8B-B14F-4D97-AF65-F5344CB8AC3E}">
        <p14:creationId xmlns:p14="http://schemas.microsoft.com/office/powerpoint/2010/main" val="2102638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620872" y="5627766"/>
            <a:ext cx="13046257" cy="972446"/>
          </a:xfrm>
          <a:prstGeom prst="rect">
            <a:avLst/>
          </a:prstGeom>
        </p:spPr>
        <p:txBody>
          <a:bodyPr lIns="0" tIns="0" rIns="0" bIns="0" rtlCol="0" anchor="t">
            <a:spAutoFit/>
          </a:bodyPr>
          <a:lstStyle/>
          <a:p>
            <a:pPr algn="ctr">
              <a:lnSpc>
                <a:spcPts val="4017"/>
              </a:lnSpc>
            </a:pPr>
            <a:r>
              <a:rPr lang="es-MX" sz="3240" b="1" dirty="0">
                <a:solidFill>
                  <a:srgbClr val="000000"/>
                </a:solidFill>
                <a:latin typeface="Abstracted Dream"/>
                <a:ea typeface="Abstracted Dream"/>
                <a:cs typeface="Abstracted Dream"/>
                <a:sym typeface="Abstracted Dream"/>
              </a:rPr>
              <a:t>El año de la fecha de corte menos el año de la fecha de nacimiento debe ser menor o igual a 110 años</a:t>
            </a:r>
            <a:endParaRPr lang="en-US" sz="3240" b="1" dirty="0">
              <a:solidFill>
                <a:srgbClr val="C00000"/>
              </a:solidFill>
              <a:latin typeface="Abstracted Dream"/>
              <a:ea typeface="Abstracted Dream"/>
              <a:cs typeface="Abstracted Dream"/>
              <a:sym typeface="Abstracted Dream"/>
            </a:endParaRPr>
          </a:p>
        </p:txBody>
      </p:sp>
      <p:sp>
        <p:nvSpPr>
          <p:cNvPr id="4" name="TextBox 4"/>
          <p:cNvSpPr txBox="1"/>
          <p:nvPr/>
        </p:nvSpPr>
        <p:spPr>
          <a:xfrm>
            <a:off x="971276" y="2857500"/>
            <a:ext cx="16345446" cy="1452257"/>
          </a:xfrm>
          <a:prstGeom prst="rect">
            <a:avLst/>
          </a:prstGeom>
        </p:spPr>
        <p:txBody>
          <a:bodyPr lIns="0" tIns="0" rIns="0" bIns="0" rtlCol="0" anchor="t">
            <a:spAutoFit/>
          </a:bodyPr>
          <a:lstStyle/>
          <a:p>
            <a:pPr algn="ctr">
              <a:lnSpc>
                <a:spcPts val="10464"/>
              </a:lnSpc>
            </a:pPr>
            <a:r>
              <a:rPr lang="es-MX" sz="11499" spc="-1253" dirty="0">
                <a:solidFill>
                  <a:srgbClr val="000000"/>
                </a:solidFill>
                <a:latin typeface="Cup Cakes"/>
                <a:ea typeface="Cup Cakes"/>
                <a:cs typeface="Cup Cakes"/>
                <a:sym typeface="Cup Cakes"/>
              </a:rPr>
              <a:t>Edad del asegurado</a:t>
            </a:r>
          </a:p>
        </p:txBody>
      </p:sp>
    </p:spTree>
    <p:extLst>
      <p:ext uri="{BB962C8B-B14F-4D97-AF65-F5344CB8AC3E}">
        <p14:creationId xmlns:p14="http://schemas.microsoft.com/office/powerpoint/2010/main" val="2257472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620872" y="5627766"/>
            <a:ext cx="13046257" cy="1485407"/>
          </a:xfrm>
          <a:prstGeom prst="rect">
            <a:avLst/>
          </a:prstGeom>
        </p:spPr>
        <p:txBody>
          <a:bodyPr lIns="0" tIns="0" rIns="0" bIns="0" rtlCol="0" anchor="t">
            <a:spAutoFit/>
          </a:bodyPr>
          <a:lstStyle/>
          <a:p>
            <a:pPr algn="ctr">
              <a:lnSpc>
                <a:spcPts val="4017"/>
              </a:lnSpc>
            </a:pPr>
            <a:r>
              <a:rPr lang="es-MX" sz="3240" b="1" dirty="0">
                <a:solidFill>
                  <a:srgbClr val="000000"/>
                </a:solidFill>
                <a:latin typeface="Abstracted Dream"/>
                <a:ea typeface="Abstracted Dream"/>
                <a:cs typeface="Abstracted Dream"/>
                <a:sym typeface="Abstracted Dream"/>
              </a:rPr>
              <a:t>Si el estatus de la póliza es distinto de cancelada en el año de reporte [3] o cancelada o expirada en ejercicios anteriores [5] entonces la </a:t>
            </a:r>
            <a:r>
              <a:rPr lang="es-MX" sz="3240" b="1" dirty="0">
                <a:solidFill>
                  <a:srgbClr val="1B0E4A"/>
                </a:solidFill>
                <a:latin typeface="Abstracted Dream"/>
                <a:ea typeface="Abstracted Dream"/>
                <a:cs typeface="Abstracted Dream"/>
                <a:sym typeface="Abstracted Dream"/>
              </a:rPr>
              <a:t>Prima Emitida </a:t>
            </a:r>
            <a:r>
              <a:rPr lang="es-MX" sz="3240" b="1" dirty="0">
                <a:solidFill>
                  <a:srgbClr val="000000"/>
                </a:solidFill>
                <a:latin typeface="Abstracted Dream"/>
                <a:ea typeface="Abstracted Dream"/>
                <a:cs typeface="Abstracted Dream"/>
                <a:sym typeface="Abstracted Dream"/>
              </a:rPr>
              <a:t>debe ser mayor o igual a cero</a:t>
            </a:r>
            <a:endParaRPr lang="en-US" sz="3240" b="1" dirty="0">
              <a:solidFill>
                <a:srgbClr val="C00000"/>
              </a:solidFill>
              <a:latin typeface="Abstracted Dream"/>
              <a:ea typeface="Abstracted Dream"/>
              <a:cs typeface="Abstracted Dream"/>
              <a:sym typeface="Abstracted Dream"/>
            </a:endParaRPr>
          </a:p>
        </p:txBody>
      </p:sp>
      <p:sp>
        <p:nvSpPr>
          <p:cNvPr id="4" name="TextBox 4"/>
          <p:cNvSpPr txBox="1"/>
          <p:nvPr/>
        </p:nvSpPr>
        <p:spPr>
          <a:xfrm>
            <a:off x="971276" y="2857500"/>
            <a:ext cx="16345446" cy="1452257"/>
          </a:xfrm>
          <a:prstGeom prst="rect">
            <a:avLst/>
          </a:prstGeom>
        </p:spPr>
        <p:txBody>
          <a:bodyPr lIns="0" tIns="0" rIns="0" bIns="0" rtlCol="0" anchor="t">
            <a:spAutoFit/>
          </a:bodyPr>
          <a:lstStyle/>
          <a:p>
            <a:pPr algn="ctr">
              <a:lnSpc>
                <a:spcPts val="10464"/>
              </a:lnSpc>
            </a:pPr>
            <a:r>
              <a:rPr lang="es-MX" sz="11499" spc="-1253" dirty="0">
                <a:solidFill>
                  <a:srgbClr val="000000"/>
                </a:solidFill>
                <a:latin typeface="Cup Cakes"/>
                <a:ea typeface="Cup Cakes"/>
                <a:cs typeface="Cup Cakes"/>
                <a:sym typeface="Cup Cakes"/>
              </a:rPr>
              <a:t>Prima  Emitida</a:t>
            </a:r>
          </a:p>
        </p:txBody>
      </p:sp>
    </p:spTree>
    <p:extLst>
      <p:ext uri="{BB962C8B-B14F-4D97-AF65-F5344CB8AC3E}">
        <p14:creationId xmlns:p14="http://schemas.microsoft.com/office/powerpoint/2010/main" val="3570016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600529" y="5143500"/>
            <a:ext cx="9391741" cy="1485407"/>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año de la fecha de alta es igual al año de reporte y la fecha de baja es vacía entonces la </a:t>
            </a:r>
            <a:r>
              <a:rPr lang="es-MX" sz="3240" b="1" dirty="0">
                <a:solidFill>
                  <a:srgbClr val="1B0E4A"/>
                </a:solidFill>
                <a:latin typeface="Abstracted Dream"/>
                <a:ea typeface="Abstracted Dream"/>
                <a:sym typeface="Abstracted Dream"/>
              </a:rPr>
              <a:t>Prima Emitida </a:t>
            </a:r>
            <a:r>
              <a:rPr lang="es-MX" sz="3240" dirty="0">
                <a:solidFill>
                  <a:srgbClr val="000000"/>
                </a:solidFill>
                <a:latin typeface="Abstracted Dream"/>
                <a:ea typeface="Abstracted Dream"/>
                <a:cs typeface="Abstracted Dream"/>
                <a:sym typeface="Abstracted Dream"/>
              </a:rPr>
              <a:t>debe ser mayor a 0</a:t>
            </a:r>
          </a:p>
        </p:txBody>
      </p:sp>
      <p:sp>
        <p:nvSpPr>
          <p:cNvPr id="11" name="TextBox 11"/>
          <p:cNvSpPr txBox="1"/>
          <p:nvPr/>
        </p:nvSpPr>
        <p:spPr>
          <a:xfrm>
            <a:off x="3959283" y="2687377"/>
            <a:ext cx="10853712" cy="1384995"/>
          </a:xfrm>
          <a:prstGeom prst="rect">
            <a:avLst/>
          </a:prstGeom>
        </p:spPr>
        <p:txBody>
          <a:bodyPr lIns="0" tIns="0" rIns="0" bIns="0" rtlCol="0" anchor="t">
            <a:spAutoFit/>
          </a:bodyPr>
          <a:lstStyle/>
          <a:p>
            <a:pPr algn="ctr">
              <a:lnSpc>
                <a:spcPts val="10010"/>
              </a:lnSpc>
            </a:pPr>
            <a:r>
              <a:rPr lang="es-MX" sz="11000" spc="-1199" dirty="0">
                <a:solidFill>
                  <a:srgbClr val="000000"/>
                </a:solidFill>
                <a:latin typeface="Cup Cakes"/>
                <a:ea typeface="Cup Cakes"/>
                <a:cs typeface="Cup Cakes"/>
                <a:sym typeface="Cup Cakes"/>
              </a:rPr>
              <a:t>Prima Emitida</a:t>
            </a:r>
          </a:p>
        </p:txBody>
      </p:sp>
    </p:spTree>
    <p:extLst>
      <p:ext uri="{BB962C8B-B14F-4D97-AF65-F5344CB8AC3E}">
        <p14:creationId xmlns:p14="http://schemas.microsoft.com/office/powerpoint/2010/main" val="385183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448129" y="5089829"/>
            <a:ext cx="9391741" cy="1485407"/>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estatus es expirada en el año de reporte [2] entonces la </a:t>
            </a:r>
            <a:r>
              <a:rPr lang="es-MX" sz="3240" b="1" dirty="0">
                <a:solidFill>
                  <a:srgbClr val="1B0E4A"/>
                </a:solidFill>
                <a:latin typeface="Abstracted Dream"/>
                <a:ea typeface="Abstracted Dream"/>
                <a:sym typeface="Abstracted Dream"/>
              </a:rPr>
              <a:t>Prima Devengada </a:t>
            </a:r>
            <a:r>
              <a:rPr lang="es-MX" sz="3240" dirty="0">
                <a:solidFill>
                  <a:srgbClr val="000000"/>
                </a:solidFill>
                <a:latin typeface="Abstracted Dream"/>
                <a:ea typeface="Abstracted Dream"/>
                <a:cs typeface="Abstracted Dream"/>
                <a:sym typeface="Abstracted Dream"/>
              </a:rPr>
              <a:t>debe ser igual a la suma de la Prima Emitida de los últimos tres años</a:t>
            </a:r>
          </a:p>
        </p:txBody>
      </p:sp>
      <p:sp>
        <p:nvSpPr>
          <p:cNvPr id="11" name="TextBox 11"/>
          <p:cNvSpPr txBox="1"/>
          <p:nvPr/>
        </p:nvSpPr>
        <p:spPr>
          <a:xfrm>
            <a:off x="3959283" y="2933700"/>
            <a:ext cx="10853712" cy="1384995"/>
          </a:xfrm>
          <a:prstGeom prst="rect">
            <a:avLst/>
          </a:prstGeom>
        </p:spPr>
        <p:txBody>
          <a:bodyPr lIns="0" tIns="0" rIns="0" bIns="0" rtlCol="0" anchor="t">
            <a:spAutoFit/>
          </a:bodyPr>
          <a:lstStyle/>
          <a:p>
            <a:pPr algn="ctr">
              <a:lnSpc>
                <a:spcPts val="10010"/>
              </a:lnSpc>
            </a:pPr>
            <a:r>
              <a:rPr lang="es-MX" sz="11000" spc="-1199" dirty="0">
                <a:solidFill>
                  <a:srgbClr val="000000"/>
                </a:solidFill>
                <a:latin typeface="Cup Cakes"/>
                <a:ea typeface="Cup Cakes"/>
                <a:cs typeface="Cup Cakes"/>
                <a:sym typeface="Cup Cakes"/>
              </a:rPr>
              <a:t>Prima  Devengada</a:t>
            </a:r>
          </a:p>
        </p:txBody>
      </p:sp>
    </p:spTree>
    <p:extLst>
      <p:ext uri="{BB962C8B-B14F-4D97-AF65-F5344CB8AC3E}">
        <p14:creationId xmlns:p14="http://schemas.microsoft.com/office/powerpoint/2010/main" val="343033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1146485" y="1131353"/>
            <a:ext cx="5817540" cy="8126947"/>
          </a:xfrm>
          <a:custGeom>
            <a:avLst/>
            <a:gdLst/>
            <a:ahLst/>
            <a:cxnLst/>
            <a:rect l="l" t="t" r="r" b="b"/>
            <a:pathLst>
              <a:path w="5817540" h="8126947">
                <a:moveTo>
                  <a:pt x="0" y="0"/>
                </a:moveTo>
                <a:lnTo>
                  <a:pt x="5817540" y="0"/>
                </a:lnTo>
                <a:lnTo>
                  <a:pt x="5817540" y="8126947"/>
                </a:lnTo>
                <a:lnTo>
                  <a:pt x="0" y="8126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1685824" y="2530059"/>
            <a:ext cx="4662663" cy="5386150"/>
            <a:chOff x="0" y="0"/>
            <a:chExt cx="1228026" cy="1418575"/>
          </a:xfrm>
        </p:grpSpPr>
        <p:sp>
          <p:nvSpPr>
            <p:cNvPr id="5" name="Freeform 5"/>
            <p:cNvSpPr/>
            <p:nvPr/>
          </p:nvSpPr>
          <p:spPr>
            <a:xfrm>
              <a:off x="0" y="0"/>
              <a:ext cx="1228026" cy="1418575"/>
            </a:xfrm>
            <a:custGeom>
              <a:avLst/>
              <a:gdLst/>
              <a:ahLst/>
              <a:cxnLst/>
              <a:rect l="l" t="t" r="r" b="b"/>
              <a:pathLst>
                <a:path w="1228026" h="1418575">
                  <a:moveTo>
                    <a:pt x="0" y="0"/>
                  </a:moveTo>
                  <a:lnTo>
                    <a:pt x="1228026" y="0"/>
                  </a:lnTo>
                  <a:lnTo>
                    <a:pt x="1228026" y="1418575"/>
                  </a:lnTo>
                  <a:lnTo>
                    <a:pt x="0" y="1418575"/>
                  </a:lnTo>
                  <a:close/>
                </a:path>
              </a:pathLst>
            </a:custGeom>
            <a:solidFill>
              <a:srgbClr val="F1EFFF"/>
            </a:solidFill>
          </p:spPr>
        </p:sp>
        <p:sp>
          <p:nvSpPr>
            <p:cNvPr id="6" name="TextBox 6"/>
            <p:cNvSpPr txBox="1"/>
            <p:nvPr/>
          </p:nvSpPr>
          <p:spPr>
            <a:xfrm>
              <a:off x="0" y="-28575"/>
              <a:ext cx="1228026" cy="1447150"/>
            </a:xfrm>
            <a:prstGeom prst="rect">
              <a:avLst/>
            </a:prstGeom>
          </p:spPr>
          <p:txBody>
            <a:bodyPr lIns="50800" tIns="50800" rIns="50800" bIns="50800" rtlCol="0" anchor="ctr"/>
            <a:lstStyle/>
            <a:p>
              <a:pPr algn="ctr">
                <a:lnSpc>
                  <a:spcPts val="2337"/>
                </a:lnSpc>
              </a:pPr>
              <a:endParaRPr/>
            </a:p>
          </p:txBody>
        </p:sp>
      </p:grpSp>
      <p:sp>
        <p:nvSpPr>
          <p:cNvPr id="7" name="Freeform 7"/>
          <p:cNvSpPr/>
          <p:nvPr/>
        </p:nvSpPr>
        <p:spPr>
          <a:xfrm rot="-2116243">
            <a:off x="10576440" y="134429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003520" y="3185852"/>
            <a:ext cx="4027271" cy="4447789"/>
          </a:xfrm>
          <a:custGeom>
            <a:avLst/>
            <a:gdLst/>
            <a:ahLst/>
            <a:cxnLst/>
            <a:rect l="l" t="t" r="r" b="b"/>
            <a:pathLst>
              <a:path w="4027271" h="4447789">
                <a:moveTo>
                  <a:pt x="0" y="0"/>
                </a:moveTo>
                <a:lnTo>
                  <a:pt x="4027271" y="0"/>
                </a:lnTo>
                <a:lnTo>
                  <a:pt x="4027271" y="4447789"/>
                </a:lnTo>
                <a:lnTo>
                  <a:pt x="0" y="44477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457200" y="3206849"/>
            <a:ext cx="10115033" cy="3388748"/>
          </a:xfrm>
          <a:prstGeom prst="rect">
            <a:avLst/>
          </a:prstGeom>
        </p:spPr>
        <p:txBody>
          <a:bodyPr wrap="square" lIns="0" tIns="0" rIns="0" bIns="0" rtlCol="0" anchor="t">
            <a:spAutoFit/>
          </a:bodyPr>
          <a:lstStyle/>
          <a:p>
            <a:pPr algn="l">
              <a:lnSpc>
                <a:spcPts val="12740"/>
              </a:lnSpc>
            </a:pPr>
            <a:r>
              <a:rPr lang="en-US" sz="14000" spc="-1526" dirty="0" err="1">
                <a:solidFill>
                  <a:srgbClr val="000000"/>
                </a:solidFill>
                <a:latin typeface="Cup Cakes"/>
                <a:ea typeface="Cup Cakes"/>
                <a:cs typeface="Cup Cakes"/>
                <a:sym typeface="Cup Cakes"/>
              </a:rPr>
              <a:t>Modificacionesal</a:t>
            </a:r>
            <a:r>
              <a:rPr lang="en-US" sz="14000" spc="-1526" dirty="0">
                <a:solidFill>
                  <a:srgbClr val="000000"/>
                </a:solidFill>
                <a:latin typeface="Cup Cakes"/>
                <a:ea typeface="Cup Cakes"/>
                <a:cs typeface="Cup Cakes"/>
                <a:sym typeface="Cup Cakes"/>
              </a:rPr>
              <a:t> Manual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rot="5400000">
            <a:off x="4837828" y="-614313"/>
            <a:ext cx="8409750" cy="11890392"/>
          </a:xfrm>
          <a:custGeom>
            <a:avLst/>
            <a:gdLst/>
            <a:ahLst/>
            <a:cxnLst/>
            <a:rect l="l" t="t" r="r" b="b"/>
            <a:pathLst>
              <a:path w="8409750" h="11890392">
                <a:moveTo>
                  <a:pt x="0" y="0"/>
                </a:moveTo>
                <a:lnTo>
                  <a:pt x="8409750" y="0"/>
                </a:lnTo>
                <a:lnTo>
                  <a:pt x="8409750" y="11890392"/>
                </a:lnTo>
                <a:lnTo>
                  <a:pt x="0" y="11890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448129" y="5800423"/>
            <a:ext cx="9391741" cy="2088566"/>
          </a:xfrm>
          <a:prstGeom prst="rect">
            <a:avLst/>
          </a:prstGeom>
        </p:spPr>
        <p:txBody>
          <a:bodyPr lIns="0" tIns="0" rIns="0" bIns="0" rtlCol="0" anchor="t">
            <a:spAutoFit/>
          </a:bodyPr>
          <a:lstStyle/>
          <a:p>
            <a:pPr algn="ctr">
              <a:lnSpc>
                <a:spcPts val="4017"/>
              </a:lnSpc>
            </a:pPr>
            <a:r>
              <a:rPr lang="en-US" sz="3240">
                <a:solidFill>
                  <a:srgbClr val="000000"/>
                </a:solidFill>
                <a:latin typeface="Abstracted Dream"/>
                <a:ea typeface="Abstracted Dream"/>
                <a:cs typeface="Abstracted Dream"/>
                <a:sym typeface="Abstracted Dream"/>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4"/>
          <p:cNvSpPr txBox="1"/>
          <p:nvPr/>
        </p:nvSpPr>
        <p:spPr>
          <a:xfrm>
            <a:off x="3505584" y="2616247"/>
            <a:ext cx="11684909" cy="3454791"/>
          </a:xfrm>
          <a:prstGeom prst="rect">
            <a:avLst/>
          </a:prstGeom>
        </p:spPr>
        <p:txBody>
          <a:bodyPr lIns="0" tIns="0" rIns="0" bIns="0" rtlCol="0" anchor="t">
            <a:spAutoFit/>
          </a:bodyPr>
          <a:lstStyle/>
          <a:p>
            <a:pPr algn="ctr">
              <a:lnSpc>
                <a:spcPts val="13133"/>
              </a:lnSpc>
            </a:pPr>
            <a:r>
              <a:rPr lang="en-US" sz="14432" spc="-1573">
                <a:solidFill>
                  <a:srgbClr val="000000"/>
                </a:solidFill>
                <a:latin typeface="Cup Cakes"/>
                <a:ea typeface="Cup Cakes"/>
                <a:cs typeface="Cup Cakes"/>
                <a:sym typeface="Cup Cakes"/>
              </a:rPr>
              <a:t>Análisis</a:t>
            </a:r>
          </a:p>
          <a:p>
            <a:pPr algn="ctr">
              <a:lnSpc>
                <a:spcPts val="13133"/>
              </a:lnSpc>
            </a:pPr>
            <a:r>
              <a:rPr lang="en-US" sz="14432" spc="-1573">
                <a:solidFill>
                  <a:srgbClr val="000000"/>
                </a:solidFill>
                <a:latin typeface="Cup Cakes"/>
                <a:ea typeface="Cup Cakes"/>
                <a:cs typeface="Cup Cakes"/>
                <a:sym typeface="Cup Cakes"/>
              </a:rPr>
              <a:t>de datos</a:t>
            </a:r>
          </a:p>
        </p:txBody>
      </p:sp>
      <p:sp>
        <p:nvSpPr>
          <p:cNvPr id="5" name="Freeform 5"/>
          <p:cNvSpPr/>
          <p:nvPr/>
        </p:nvSpPr>
        <p:spPr>
          <a:xfrm>
            <a:off x="15676448" y="1028700"/>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6" name="Freeform 6"/>
          <p:cNvSpPr/>
          <p:nvPr/>
        </p:nvSpPr>
        <p:spPr>
          <a:xfrm>
            <a:off x="1282925" y="7494395"/>
            <a:ext cx="1582852" cy="2041363"/>
          </a:xfrm>
          <a:custGeom>
            <a:avLst/>
            <a:gdLst/>
            <a:ahLst/>
            <a:cxnLst/>
            <a:rect l="l" t="t" r="r" b="b"/>
            <a:pathLst>
              <a:path w="1582852" h="2041363">
                <a:moveTo>
                  <a:pt x="0" y="0"/>
                </a:moveTo>
                <a:lnTo>
                  <a:pt x="1582852" y="0"/>
                </a:lnTo>
                <a:lnTo>
                  <a:pt x="1582852" y="2041363"/>
                </a:lnTo>
                <a:lnTo>
                  <a:pt x="0" y="2041363"/>
                </a:lnTo>
                <a:lnTo>
                  <a:pt x="0" y="0"/>
                </a:lnTo>
                <a:close/>
              </a:path>
            </a:pathLst>
          </a:custGeom>
          <a:blipFill>
            <a:blip r:embed="rId4"/>
            <a:stretch>
              <a:fillRect r="-82125" b="-32451"/>
            </a:stretch>
          </a:blipFill>
        </p:spPr>
      </p:sp>
      <p:sp>
        <p:nvSpPr>
          <p:cNvPr id="7" name="Freeform 7"/>
          <p:cNvSpPr/>
          <p:nvPr/>
        </p:nvSpPr>
        <p:spPr>
          <a:xfrm rot="5400000">
            <a:off x="5040422" y="-816907"/>
            <a:ext cx="8409750" cy="11890392"/>
          </a:xfrm>
          <a:custGeom>
            <a:avLst/>
            <a:gdLst/>
            <a:ahLst/>
            <a:cxnLst/>
            <a:rect l="l" t="t" r="r" b="b"/>
            <a:pathLst>
              <a:path w="8409750" h="11890392">
                <a:moveTo>
                  <a:pt x="0" y="0"/>
                </a:moveTo>
                <a:lnTo>
                  <a:pt x="8409750" y="0"/>
                </a:lnTo>
                <a:lnTo>
                  <a:pt x="8409750" y="11890391"/>
                </a:lnTo>
                <a:lnTo>
                  <a:pt x="0" y="11890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578197">
            <a:off x="12842848" y="808053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2578197">
            <a:off x="2165475" y="1289840"/>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448129" y="5089829"/>
            <a:ext cx="9391741" cy="1485407"/>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estatus es cancelada en el año de reporte [2] entonces la </a:t>
            </a:r>
            <a:r>
              <a:rPr lang="es-MX" sz="3240" b="1" dirty="0">
                <a:solidFill>
                  <a:srgbClr val="1B0E4A"/>
                </a:solidFill>
                <a:latin typeface="Abstracted Dream"/>
                <a:ea typeface="Abstracted Dream"/>
                <a:sym typeface="Abstracted Dream"/>
              </a:rPr>
              <a:t>Prima Devengada </a:t>
            </a:r>
            <a:r>
              <a:rPr lang="es-MX" sz="3240" dirty="0">
                <a:solidFill>
                  <a:srgbClr val="000000"/>
                </a:solidFill>
                <a:latin typeface="Abstracted Dream"/>
                <a:ea typeface="Abstracted Dream"/>
                <a:cs typeface="Abstracted Dream"/>
                <a:sym typeface="Abstracted Dream"/>
              </a:rPr>
              <a:t>debe ser igual a la suma de la Prima Emitida de los últimos tres años</a:t>
            </a:r>
          </a:p>
        </p:txBody>
      </p:sp>
      <p:sp>
        <p:nvSpPr>
          <p:cNvPr id="11" name="TextBox 11"/>
          <p:cNvSpPr txBox="1"/>
          <p:nvPr/>
        </p:nvSpPr>
        <p:spPr>
          <a:xfrm>
            <a:off x="3959283" y="2933700"/>
            <a:ext cx="10853712" cy="1384995"/>
          </a:xfrm>
          <a:prstGeom prst="rect">
            <a:avLst/>
          </a:prstGeom>
        </p:spPr>
        <p:txBody>
          <a:bodyPr lIns="0" tIns="0" rIns="0" bIns="0" rtlCol="0" anchor="t">
            <a:spAutoFit/>
          </a:bodyPr>
          <a:lstStyle/>
          <a:p>
            <a:pPr algn="ctr">
              <a:lnSpc>
                <a:spcPts val="10010"/>
              </a:lnSpc>
            </a:pPr>
            <a:r>
              <a:rPr lang="es-MX" sz="11000" spc="-1199" dirty="0">
                <a:solidFill>
                  <a:srgbClr val="000000"/>
                </a:solidFill>
                <a:latin typeface="Cup Cakes"/>
                <a:ea typeface="Cup Cakes"/>
                <a:cs typeface="Cup Cakes"/>
                <a:sym typeface="Cup Cakes"/>
              </a:rPr>
              <a:t>Prima  Devengada</a:t>
            </a:r>
          </a:p>
        </p:txBody>
      </p:sp>
    </p:spTree>
    <p:extLst>
      <p:ext uri="{BB962C8B-B14F-4D97-AF65-F5344CB8AC3E}">
        <p14:creationId xmlns:p14="http://schemas.microsoft.com/office/powerpoint/2010/main" val="390631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620870" y="6065101"/>
            <a:ext cx="13046257" cy="1485407"/>
          </a:xfrm>
          <a:prstGeom prst="rect">
            <a:avLst/>
          </a:prstGeom>
        </p:spPr>
        <p:txBody>
          <a:bodyPr lIns="0" tIns="0" rIns="0" bIns="0" rtlCol="0" anchor="t">
            <a:spAutoFit/>
          </a:bodyPr>
          <a:lstStyle/>
          <a:p>
            <a:pPr algn="ctr">
              <a:lnSpc>
                <a:spcPts val="4017"/>
              </a:lnSpc>
            </a:pPr>
            <a:r>
              <a:rPr lang="es-MX" sz="3240" b="1" dirty="0">
                <a:solidFill>
                  <a:srgbClr val="000000"/>
                </a:solidFill>
                <a:latin typeface="Abstracted Dream"/>
                <a:ea typeface="Abstracted Dream"/>
                <a:cs typeface="Abstracted Dream"/>
                <a:sym typeface="Abstracted Dream"/>
              </a:rPr>
              <a:t>Si el año de la fecha de prestación de servicio es igual al año de reporte entonces el Número de Póliza y el Identificador Único deben de estar reportados en la tabla de </a:t>
            </a:r>
            <a:r>
              <a:rPr lang="es-MX" sz="3240" b="1" dirty="0">
                <a:solidFill>
                  <a:srgbClr val="1B0E4A"/>
                </a:solidFill>
                <a:latin typeface="Abstracted Dream"/>
                <a:ea typeface="Abstracted Dream"/>
                <a:cs typeface="Abstracted Dream"/>
                <a:sym typeface="Abstracted Dream"/>
              </a:rPr>
              <a:t>Datos Generales</a:t>
            </a:r>
            <a:endParaRPr lang="en-US" sz="3240" b="1" dirty="0">
              <a:solidFill>
                <a:srgbClr val="1B0E4A"/>
              </a:solidFill>
              <a:latin typeface="Abstracted Dream"/>
              <a:ea typeface="Abstracted Dream"/>
              <a:cs typeface="Abstracted Dream"/>
              <a:sym typeface="Abstracted Dream"/>
            </a:endParaRPr>
          </a:p>
        </p:txBody>
      </p:sp>
      <p:sp>
        <p:nvSpPr>
          <p:cNvPr id="4" name="TextBox 4"/>
          <p:cNvSpPr txBox="1"/>
          <p:nvPr/>
        </p:nvSpPr>
        <p:spPr>
          <a:xfrm>
            <a:off x="2162037" y="2705100"/>
            <a:ext cx="13963924" cy="2798780"/>
          </a:xfrm>
          <a:prstGeom prst="rect">
            <a:avLst/>
          </a:prstGeom>
        </p:spPr>
        <p:txBody>
          <a:bodyPr wrap="square" lIns="0" tIns="0" rIns="0" bIns="0" rtlCol="0" anchor="t">
            <a:spAutoFit/>
          </a:bodyPr>
          <a:lstStyle/>
          <a:p>
            <a:pPr algn="ctr">
              <a:lnSpc>
                <a:spcPts val="10464"/>
              </a:lnSpc>
            </a:pPr>
            <a:r>
              <a:rPr lang="es-MX" sz="11499" spc="-1253" dirty="0">
                <a:solidFill>
                  <a:srgbClr val="000000"/>
                </a:solidFill>
                <a:latin typeface="Cup Cakes"/>
                <a:ea typeface="Cup Cakes"/>
                <a:cs typeface="Cup Cakes"/>
                <a:sym typeface="Cup Cakes"/>
              </a:rPr>
              <a:t>Tabla   de  Datos  Generales</a:t>
            </a:r>
          </a:p>
        </p:txBody>
      </p:sp>
    </p:spTree>
    <p:extLst>
      <p:ext uri="{BB962C8B-B14F-4D97-AF65-F5344CB8AC3E}">
        <p14:creationId xmlns:p14="http://schemas.microsoft.com/office/powerpoint/2010/main" val="83418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6372413" y="3548799"/>
            <a:ext cx="5545419" cy="5545419"/>
          </a:xfrm>
          <a:custGeom>
            <a:avLst/>
            <a:gdLst/>
            <a:ahLst/>
            <a:cxnLst/>
            <a:rect l="l" t="t" r="r" b="b"/>
            <a:pathLst>
              <a:path w="5545419" h="5545419">
                <a:moveTo>
                  <a:pt x="0" y="0"/>
                </a:moveTo>
                <a:lnTo>
                  <a:pt x="5545418" y="0"/>
                </a:lnTo>
                <a:lnTo>
                  <a:pt x="5545418" y="5545419"/>
                </a:lnTo>
                <a:lnTo>
                  <a:pt x="0" y="55454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5204170" y="3894346"/>
            <a:ext cx="834664" cy="834664"/>
            <a:chOff x="0" y="0"/>
            <a:chExt cx="1112885" cy="1112885"/>
          </a:xfrm>
        </p:grpSpPr>
        <p:grpSp>
          <p:nvGrpSpPr>
            <p:cNvPr id="5" name="Group 5"/>
            <p:cNvGrpSpPr/>
            <p:nvPr/>
          </p:nvGrpSpPr>
          <p:grpSpPr>
            <a:xfrm>
              <a:off x="0" y="0"/>
              <a:ext cx="1112885" cy="111288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0F3"/>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337"/>
                  </a:lnSpc>
                </a:pPr>
                <a:endParaRPr/>
              </a:p>
            </p:txBody>
          </p:sp>
        </p:grpSp>
        <p:sp>
          <p:nvSpPr>
            <p:cNvPr id="8" name="Freeform 8"/>
            <p:cNvSpPr/>
            <p:nvPr/>
          </p:nvSpPr>
          <p:spPr>
            <a:xfrm>
              <a:off x="53243" y="51349"/>
              <a:ext cx="1006399" cy="1010187"/>
            </a:xfrm>
            <a:custGeom>
              <a:avLst/>
              <a:gdLst/>
              <a:ahLst/>
              <a:cxnLst/>
              <a:rect l="l" t="t" r="r" b="b"/>
              <a:pathLst>
                <a:path w="1006399" h="1010187">
                  <a:moveTo>
                    <a:pt x="0" y="0"/>
                  </a:moveTo>
                  <a:lnTo>
                    <a:pt x="1006399" y="0"/>
                  </a:lnTo>
                  <a:lnTo>
                    <a:pt x="1006399" y="1010187"/>
                  </a:lnTo>
                  <a:lnTo>
                    <a:pt x="0" y="1010187"/>
                  </a:lnTo>
                  <a:lnTo>
                    <a:pt x="0" y="0"/>
                  </a:lnTo>
                  <a:close/>
                </a:path>
              </a:pathLst>
            </a:custGeom>
            <a:blipFill>
              <a:blip r:embed="rId5"/>
              <a:stretch>
                <a:fillRect/>
              </a:stretch>
            </a:blipFill>
          </p:spPr>
        </p:sp>
      </p:grpSp>
      <p:sp>
        <p:nvSpPr>
          <p:cNvPr id="9" name="TextBox 9"/>
          <p:cNvSpPr txBox="1"/>
          <p:nvPr/>
        </p:nvSpPr>
        <p:spPr>
          <a:xfrm>
            <a:off x="6372413" y="6111652"/>
            <a:ext cx="5779018" cy="1278255"/>
          </a:xfrm>
          <a:prstGeom prst="rect">
            <a:avLst/>
          </a:prstGeom>
        </p:spPr>
        <p:txBody>
          <a:bodyPr lIns="0" tIns="0" rIns="0" bIns="0" rtlCol="0" anchor="t">
            <a:spAutoFit/>
          </a:bodyPr>
          <a:lstStyle/>
          <a:p>
            <a:pPr algn="ctr">
              <a:lnSpc>
                <a:spcPts val="9810"/>
              </a:lnSpc>
            </a:pPr>
            <a:r>
              <a:rPr lang="en-US" sz="9000" spc="-981">
                <a:solidFill>
                  <a:srgbClr val="000000"/>
                </a:solidFill>
                <a:latin typeface="Cup Cakes"/>
                <a:ea typeface="Cup Cakes"/>
                <a:cs typeface="Cup Cakes"/>
                <a:sym typeface="Cup Cakes"/>
              </a:rPr>
              <a:t>Contacto</a:t>
            </a:r>
          </a:p>
        </p:txBody>
      </p:sp>
      <p:sp>
        <p:nvSpPr>
          <p:cNvPr id="10" name="TextBox 10"/>
          <p:cNvSpPr txBox="1"/>
          <p:nvPr/>
        </p:nvSpPr>
        <p:spPr>
          <a:xfrm>
            <a:off x="2494539" y="4017452"/>
            <a:ext cx="2376256" cy="578927"/>
          </a:xfrm>
          <a:prstGeom prst="rect">
            <a:avLst/>
          </a:prstGeom>
        </p:spPr>
        <p:txBody>
          <a:bodyPr lIns="0" tIns="0" rIns="0" bIns="0" rtlCol="0" anchor="t">
            <a:spAutoFit/>
          </a:bodyPr>
          <a:lstStyle/>
          <a:p>
            <a:pPr algn="r">
              <a:lnSpc>
                <a:spcPts val="2146"/>
              </a:lnSpc>
            </a:pPr>
            <a:r>
              <a:rPr lang="en-US" sz="2024">
                <a:solidFill>
                  <a:srgbClr val="000000"/>
                </a:solidFill>
                <a:latin typeface="Abstracted Dream"/>
                <a:ea typeface="Abstracted Dream"/>
                <a:cs typeface="Abstracted Dream"/>
                <a:sym typeface="Abstracted Dream"/>
              </a:rPr>
              <a:t>Ricardo Sevilla</a:t>
            </a:r>
          </a:p>
          <a:p>
            <a:pPr algn="r">
              <a:lnSpc>
                <a:spcPts val="2146"/>
              </a:lnSpc>
            </a:pPr>
            <a:r>
              <a:rPr lang="en-US" sz="2024">
                <a:solidFill>
                  <a:srgbClr val="000000"/>
                </a:solidFill>
                <a:latin typeface="Abstracted Dream"/>
                <a:ea typeface="Abstracted Dream"/>
                <a:cs typeface="Abstracted Dream"/>
                <a:sym typeface="Abstracted Dream"/>
              </a:rPr>
              <a:t>RSevilla@cnsf.gob.mx</a:t>
            </a:r>
          </a:p>
        </p:txBody>
      </p:sp>
      <p:sp>
        <p:nvSpPr>
          <p:cNvPr id="11" name="TextBox 11"/>
          <p:cNvSpPr txBox="1"/>
          <p:nvPr/>
        </p:nvSpPr>
        <p:spPr>
          <a:xfrm>
            <a:off x="1056069" y="6043918"/>
            <a:ext cx="2876940" cy="578927"/>
          </a:xfrm>
          <a:prstGeom prst="rect">
            <a:avLst/>
          </a:prstGeom>
        </p:spPr>
        <p:txBody>
          <a:bodyPr lIns="0" tIns="0" rIns="0" bIns="0" rtlCol="0" anchor="t">
            <a:spAutoFit/>
          </a:bodyPr>
          <a:lstStyle/>
          <a:p>
            <a:pPr algn="r">
              <a:lnSpc>
                <a:spcPts val="2146"/>
              </a:lnSpc>
            </a:pPr>
            <a:r>
              <a:rPr lang="en-US" sz="2024">
                <a:solidFill>
                  <a:srgbClr val="000000"/>
                </a:solidFill>
                <a:latin typeface="Abstracted Dream"/>
                <a:ea typeface="Abstracted Dream"/>
                <a:cs typeface="Abstracted Dream"/>
                <a:sym typeface="Abstracted Dream"/>
              </a:rPr>
              <a:t>Aldo Hernandez</a:t>
            </a:r>
          </a:p>
          <a:p>
            <a:pPr algn="r">
              <a:lnSpc>
                <a:spcPts val="2146"/>
              </a:lnSpc>
            </a:pPr>
            <a:r>
              <a:rPr lang="en-US" sz="2024">
                <a:solidFill>
                  <a:srgbClr val="000000"/>
                </a:solidFill>
                <a:latin typeface="Abstracted Dream"/>
                <a:ea typeface="Abstracted Dream"/>
                <a:cs typeface="Abstracted Dream"/>
                <a:sym typeface="Abstracted Dream"/>
              </a:rPr>
              <a:t>ARHernandez@cnsf.gob.mx</a:t>
            </a:r>
          </a:p>
        </p:txBody>
      </p:sp>
      <p:sp>
        <p:nvSpPr>
          <p:cNvPr id="12" name="TextBox 12"/>
          <p:cNvSpPr txBox="1"/>
          <p:nvPr/>
        </p:nvSpPr>
        <p:spPr>
          <a:xfrm>
            <a:off x="2494539" y="8002597"/>
            <a:ext cx="2230223" cy="578927"/>
          </a:xfrm>
          <a:prstGeom prst="rect">
            <a:avLst/>
          </a:prstGeom>
        </p:spPr>
        <p:txBody>
          <a:bodyPr lIns="0" tIns="0" rIns="0" bIns="0" rtlCol="0" anchor="t">
            <a:spAutoFit/>
          </a:bodyPr>
          <a:lstStyle/>
          <a:p>
            <a:pPr algn="r">
              <a:lnSpc>
                <a:spcPts val="2146"/>
              </a:lnSpc>
            </a:pPr>
            <a:r>
              <a:rPr lang="en-US" sz="2024">
                <a:solidFill>
                  <a:srgbClr val="000000"/>
                </a:solidFill>
                <a:latin typeface="Abstracted Dream"/>
                <a:ea typeface="Abstracted Dream"/>
                <a:cs typeface="Abstracted Dream"/>
                <a:sym typeface="Abstracted Dream"/>
              </a:rPr>
              <a:t>Karina Luna KLuna@cnsf.gob.mx</a:t>
            </a:r>
          </a:p>
        </p:txBody>
      </p:sp>
      <p:grpSp>
        <p:nvGrpSpPr>
          <p:cNvPr id="13" name="Group 13"/>
          <p:cNvGrpSpPr/>
          <p:nvPr/>
        </p:nvGrpSpPr>
        <p:grpSpPr>
          <a:xfrm>
            <a:off x="4369507" y="5920812"/>
            <a:ext cx="834664" cy="834664"/>
            <a:chOff x="0" y="0"/>
            <a:chExt cx="1112885" cy="1112885"/>
          </a:xfrm>
        </p:grpSpPr>
        <p:grpSp>
          <p:nvGrpSpPr>
            <p:cNvPr id="14" name="Group 14"/>
            <p:cNvGrpSpPr/>
            <p:nvPr/>
          </p:nvGrpSpPr>
          <p:grpSpPr>
            <a:xfrm>
              <a:off x="0" y="0"/>
              <a:ext cx="1112885" cy="111288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0F3"/>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337"/>
                  </a:lnSpc>
                </a:pPr>
                <a:endParaRPr/>
              </a:p>
            </p:txBody>
          </p:sp>
        </p:grpSp>
        <p:sp>
          <p:nvSpPr>
            <p:cNvPr id="17" name="Freeform 17"/>
            <p:cNvSpPr/>
            <p:nvPr/>
          </p:nvSpPr>
          <p:spPr>
            <a:xfrm>
              <a:off x="53243" y="51349"/>
              <a:ext cx="1006399" cy="1010187"/>
            </a:xfrm>
            <a:custGeom>
              <a:avLst/>
              <a:gdLst/>
              <a:ahLst/>
              <a:cxnLst/>
              <a:rect l="l" t="t" r="r" b="b"/>
              <a:pathLst>
                <a:path w="1006399" h="1010187">
                  <a:moveTo>
                    <a:pt x="0" y="0"/>
                  </a:moveTo>
                  <a:lnTo>
                    <a:pt x="1006399" y="0"/>
                  </a:lnTo>
                  <a:lnTo>
                    <a:pt x="1006399" y="1010187"/>
                  </a:lnTo>
                  <a:lnTo>
                    <a:pt x="0" y="1010187"/>
                  </a:lnTo>
                  <a:lnTo>
                    <a:pt x="0" y="0"/>
                  </a:lnTo>
                  <a:close/>
                </a:path>
              </a:pathLst>
            </a:custGeom>
            <a:blipFill>
              <a:blip r:embed="rId5"/>
              <a:stretch>
                <a:fillRect/>
              </a:stretch>
            </a:blipFill>
          </p:spPr>
        </p:sp>
      </p:grpSp>
      <p:grpSp>
        <p:nvGrpSpPr>
          <p:cNvPr id="18" name="Group 18"/>
          <p:cNvGrpSpPr/>
          <p:nvPr/>
        </p:nvGrpSpPr>
        <p:grpSpPr>
          <a:xfrm>
            <a:off x="5204170" y="7796762"/>
            <a:ext cx="834664" cy="834664"/>
            <a:chOff x="0" y="0"/>
            <a:chExt cx="1112885" cy="1112885"/>
          </a:xfrm>
        </p:grpSpPr>
        <p:grpSp>
          <p:nvGrpSpPr>
            <p:cNvPr id="19" name="Group 19"/>
            <p:cNvGrpSpPr/>
            <p:nvPr/>
          </p:nvGrpSpPr>
          <p:grpSpPr>
            <a:xfrm>
              <a:off x="0" y="0"/>
              <a:ext cx="1112885" cy="111288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0F3"/>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337"/>
                  </a:lnSpc>
                </a:pPr>
                <a:endParaRPr/>
              </a:p>
            </p:txBody>
          </p:sp>
        </p:grpSp>
        <p:sp>
          <p:nvSpPr>
            <p:cNvPr id="22" name="Freeform 22"/>
            <p:cNvSpPr/>
            <p:nvPr/>
          </p:nvSpPr>
          <p:spPr>
            <a:xfrm>
              <a:off x="53243" y="51349"/>
              <a:ext cx="1006399" cy="1010187"/>
            </a:xfrm>
            <a:custGeom>
              <a:avLst/>
              <a:gdLst/>
              <a:ahLst/>
              <a:cxnLst/>
              <a:rect l="l" t="t" r="r" b="b"/>
              <a:pathLst>
                <a:path w="1006399" h="1010187">
                  <a:moveTo>
                    <a:pt x="0" y="0"/>
                  </a:moveTo>
                  <a:lnTo>
                    <a:pt x="1006399" y="0"/>
                  </a:lnTo>
                  <a:lnTo>
                    <a:pt x="1006399" y="1010187"/>
                  </a:lnTo>
                  <a:lnTo>
                    <a:pt x="0" y="1010187"/>
                  </a:lnTo>
                  <a:lnTo>
                    <a:pt x="0" y="0"/>
                  </a:lnTo>
                  <a:close/>
                </a:path>
              </a:pathLst>
            </a:custGeom>
            <a:blipFill>
              <a:blip r:embed="rId5"/>
              <a:stretch>
                <a:fillRect/>
              </a:stretch>
            </a:blipFill>
          </p:spPr>
        </p:sp>
      </p:grpSp>
      <p:sp>
        <p:nvSpPr>
          <p:cNvPr id="23" name="TextBox 23"/>
          <p:cNvSpPr txBox="1"/>
          <p:nvPr/>
        </p:nvSpPr>
        <p:spPr>
          <a:xfrm>
            <a:off x="6477137" y="5689116"/>
            <a:ext cx="5779018" cy="570230"/>
          </a:xfrm>
          <a:prstGeom prst="rect">
            <a:avLst/>
          </a:prstGeom>
        </p:spPr>
        <p:txBody>
          <a:bodyPr lIns="0" tIns="0" rIns="0" bIns="0" rtlCol="0" anchor="t">
            <a:spAutoFit/>
          </a:bodyPr>
          <a:lstStyle/>
          <a:p>
            <a:pPr algn="ctr">
              <a:lnSpc>
                <a:spcPts val="4359"/>
              </a:lnSpc>
            </a:pPr>
            <a:r>
              <a:rPr lang="en-US" sz="3999" spc="-435">
                <a:solidFill>
                  <a:srgbClr val="000000"/>
                </a:solidFill>
                <a:latin typeface="Cup Cakes"/>
                <a:ea typeface="Cup Cakes"/>
                <a:cs typeface="Cup Cakes"/>
                <a:sym typeface="Cup Cakes"/>
              </a:rPr>
              <a:t>Info. de</a:t>
            </a:r>
          </a:p>
        </p:txBody>
      </p:sp>
      <p:grpSp>
        <p:nvGrpSpPr>
          <p:cNvPr id="24" name="Group 24"/>
          <p:cNvGrpSpPr/>
          <p:nvPr/>
        </p:nvGrpSpPr>
        <p:grpSpPr>
          <a:xfrm>
            <a:off x="12151431" y="3059682"/>
            <a:ext cx="834664" cy="834664"/>
            <a:chOff x="0" y="0"/>
            <a:chExt cx="1112885" cy="1112885"/>
          </a:xfrm>
        </p:grpSpPr>
        <p:grpSp>
          <p:nvGrpSpPr>
            <p:cNvPr id="25" name="Group 25"/>
            <p:cNvGrpSpPr/>
            <p:nvPr/>
          </p:nvGrpSpPr>
          <p:grpSpPr>
            <a:xfrm>
              <a:off x="0" y="0"/>
              <a:ext cx="1112885" cy="111288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0F3"/>
              </a:solidFill>
            </p:spPr>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337"/>
                  </a:lnSpc>
                </a:pPr>
                <a:endParaRPr/>
              </a:p>
            </p:txBody>
          </p:sp>
        </p:grpSp>
        <p:sp>
          <p:nvSpPr>
            <p:cNvPr id="28" name="Freeform 28"/>
            <p:cNvSpPr/>
            <p:nvPr/>
          </p:nvSpPr>
          <p:spPr>
            <a:xfrm>
              <a:off x="53243" y="51349"/>
              <a:ext cx="1006399" cy="1010187"/>
            </a:xfrm>
            <a:custGeom>
              <a:avLst/>
              <a:gdLst/>
              <a:ahLst/>
              <a:cxnLst/>
              <a:rect l="l" t="t" r="r" b="b"/>
              <a:pathLst>
                <a:path w="1006399" h="1010187">
                  <a:moveTo>
                    <a:pt x="0" y="0"/>
                  </a:moveTo>
                  <a:lnTo>
                    <a:pt x="1006399" y="0"/>
                  </a:lnTo>
                  <a:lnTo>
                    <a:pt x="1006399" y="1010187"/>
                  </a:lnTo>
                  <a:lnTo>
                    <a:pt x="0" y="1010187"/>
                  </a:lnTo>
                  <a:lnTo>
                    <a:pt x="0" y="0"/>
                  </a:lnTo>
                  <a:close/>
                </a:path>
              </a:pathLst>
            </a:custGeom>
            <a:blipFill>
              <a:blip r:embed="rId5"/>
              <a:stretch>
                <a:fillRect/>
              </a:stretch>
            </a:blipFill>
          </p:spPr>
        </p:sp>
      </p:grpSp>
      <p:sp>
        <p:nvSpPr>
          <p:cNvPr id="29" name="TextBox 29"/>
          <p:cNvSpPr txBox="1"/>
          <p:nvPr/>
        </p:nvSpPr>
        <p:spPr>
          <a:xfrm>
            <a:off x="14408427" y="3388981"/>
            <a:ext cx="2376256" cy="312227"/>
          </a:xfrm>
          <a:prstGeom prst="rect">
            <a:avLst/>
          </a:prstGeom>
        </p:spPr>
        <p:txBody>
          <a:bodyPr lIns="0" tIns="0" rIns="0" bIns="0" rtlCol="0" anchor="t">
            <a:spAutoFit/>
          </a:bodyPr>
          <a:lstStyle/>
          <a:p>
            <a:pPr algn="just">
              <a:lnSpc>
                <a:spcPts val="2146"/>
              </a:lnSpc>
            </a:pPr>
            <a:r>
              <a:rPr lang="en-US" sz="2024">
                <a:solidFill>
                  <a:srgbClr val="000000"/>
                </a:solidFill>
                <a:latin typeface="Abstracted Dream"/>
                <a:ea typeface="Abstracted Dream"/>
                <a:cs typeface="Abstracted Dream"/>
                <a:sym typeface="Abstracted Dream"/>
              </a:rPr>
              <a:t>@CNSF_gob_mx</a:t>
            </a:r>
          </a:p>
        </p:txBody>
      </p:sp>
      <p:sp>
        <p:nvSpPr>
          <p:cNvPr id="30" name="TextBox 30"/>
          <p:cNvSpPr txBox="1"/>
          <p:nvPr/>
        </p:nvSpPr>
        <p:spPr>
          <a:xfrm>
            <a:off x="15336688" y="5082333"/>
            <a:ext cx="2876940" cy="312227"/>
          </a:xfrm>
          <a:prstGeom prst="rect">
            <a:avLst/>
          </a:prstGeom>
        </p:spPr>
        <p:txBody>
          <a:bodyPr lIns="0" tIns="0" rIns="0" bIns="0" rtlCol="0" anchor="t">
            <a:spAutoFit/>
          </a:bodyPr>
          <a:lstStyle/>
          <a:p>
            <a:pPr algn="just">
              <a:lnSpc>
                <a:spcPts val="2146"/>
              </a:lnSpc>
            </a:pPr>
            <a:r>
              <a:rPr lang="en-US" sz="2024">
                <a:solidFill>
                  <a:srgbClr val="000000"/>
                </a:solidFill>
                <a:latin typeface="Abstracted Dream"/>
                <a:ea typeface="Abstracted Dream"/>
                <a:cs typeface="Abstracted Dream"/>
                <a:sym typeface="Abstracted Dream"/>
              </a:rPr>
              <a:t>@CNSF_gob_mx</a:t>
            </a:r>
          </a:p>
        </p:txBody>
      </p:sp>
      <p:sp>
        <p:nvSpPr>
          <p:cNvPr id="31" name="TextBox 31"/>
          <p:cNvSpPr txBox="1"/>
          <p:nvPr/>
        </p:nvSpPr>
        <p:spPr>
          <a:xfrm>
            <a:off x="14533731" y="8516010"/>
            <a:ext cx="2230223" cy="312227"/>
          </a:xfrm>
          <a:prstGeom prst="rect">
            <a:avLst/>
          </a:prstGeom>
        </p:spPr>
        <p:txBody>
          <a:bodyPr lIns="0" tIns="0" rIns="0" bIns="0" rtlCol="0" anchor="t">
            <a:spAutoFit/>
          </a:bodyPr>
          <a:lstStyle/>
          <a:p>
            <a:pPr algn="l">
              <a:lnSpc>
                <a:spcPts val="2146"/>
              </a:lnSpc>
            </a:pPr>
            <a:r>
              <a:rPr lang="en-US" sz="2024">
                <a:solidFill>
                  <a:srgbClr val="000000"/>
                </a:solidFill>
                <a:latin typeface="Abstracted Dream"/>
                <a:ea typeface="Abstracted Dream"/>
                <a:cs typeface="Abstracted Dream"/>
                <a:sym typeface="Abstracted Dream"/>
              </a:rPr>
              <a:t>@CNSF.gob.mx</a:t>
            </a:r>
          </a:p>
        </p:txBody>
      </p:sp>
      <p:grpSp>
        <p:nvGrpSpPr>
          <p:cNvPr id="32" name="Group 32"/>
          <p:cNvGrpSpPr/>
          <p:nvPr/>
        </p:nvGrpSpPr>
        <p:grpSpPr>
          <a:xfrm>
            <a:off x="12986095" y="4816352"/>
            <a:ext cx="834664" cy="834664"/>
            <a:chOff x="0" y="0"/>
            <a:chExt cx="1112885" cy="1112885"/>
          </a:xfrm>
        </p:grpSpPr>
        <p:grpSp>
          <p:nvGrpSpPr>
            <p:cNvPr id="33" name="Group 33"/>
            <p:cNvGrpSpPr/>
            <p:nvPr/>
          </p:nvGrpSpPr>
          <p:grpSpPr>
            <a:xfrm>
              <a:off x="0" y="0"/>
              <a:ext cx="1112885" cy="1112885"/>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0F3"/>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337"/>
                  </a:lnSpc>
                </a:pPr>
                <a:endParaRPr/>
              </a:p>
            </p:txBody>
          </p:sp>
        </p:grpSp>
        <p:sp>
          <p:nvSpPr>
            <p:cNvPr id="36" name="Freeform 36"/>
            <p:cNvSpPr/>
            <p:nvPr/>
          </p:nvSpPr>
          <p:spPr>
            <a:xfrm>
              <a:off x="53243" y="51349"/>
              <a:ext cx="1006399" cy="1010187"/>
            </a:xfrm>
            <a:custGeom>
              <a:avLst/>
              <a:gdLst/>
              <a:ahLst/>
              <a:cxnLst/>
              <a:rect l="l" t="t" r="r" b="b"/>
              <a:pathLst>
                <a:path w="1006399" h="1010187">
                  <a:moveTo>
                    <a:pt x="0" y="0"/>
                  </a:moveTo>
                  <a:lnTo>
                    <a:pt x="1006399" y="0"/>
                  </a:lnTo>
                  <a:lnTo>
                    <a:pt x="1006399" y="1010187"/>
                  </a:lnTo>
                  <a:lnTo>
                    <a:pt x="0" y="1010187"/>
                  </a:lnTo>
                  <a:lnTo>
                    <a:pt x="0" y="0"/>
                  </a:lnTo>
                  <a:close/>
                </a:path>
              </a:pathLst>
            </a:custGeom>
            <a:blipFill>
              <a:blip r:embed="rId5"/>
              <a:stretch>
                <a:fillRect/>
              </a:stretch>
            </a:blipFill>
          </p:spPr>
        </p:sp>
      </p:grpSp>
      <p:grpSp>
        <p:nvGrpSpPr>
          <p:cNvPr id="37" name="Group 37"/>
          <p:cNvGrpSpPr/>
          <p:nvPr/>
        </p:nvGrpSpPr>
        <p:grpSpPr>
          <a:xfrm>
            <a:off x="12151431" y="8259554"/>
            <a:ext cx="834664" cy="834664"/>
            <a:chOff x="0" y="0"/>
            <a:chExt cx="1112885" cy="1112885"/>
          </a:xfrm>
        </p:grpSpPr>
        <p:grpSp>
          <p:nvGrpSpPr>
            <p:cNvPr id="38" name="Group 38"/>
            <p:cNvGrpSpPr/>
            <p:nvPr/>
          </p:nvGrpSpPr>
          <p:grpSpPr>
            <a:xfrm>
              <a:off x="0" y="0"/>
              <a:ext cx="1112885" cy="111288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0F3"/>
              </a:solidFill>
            </p:spPr>
          </p:sp>
          <p:sp>
            <p:nvSpPr>
              <p:cNvPr id="40" name="TextBox 40"/>
              <p:cNvSpPr txBox="1"/>
              <p:nvPr/>
            </p:nvSpPr>
            <p:spPr>
              <a:xfrm>
                <a:off x="76200" y="47625"/>
                <a:ext cx="660400" cy="688975"/>
              </a:xfrm>
              <a:prstGeom prst="rect">
                <a:avLst/>
              </a:prstGeom>
            </p:spPr>
            <p:txBody>
              <a:bodyPr lIns="50800" tIns="50800" rIns="50800" bIns="50800" rtlCol="0" anchor="ctr"/>
              <a:lstStyle/>
              <a:p>
                <a:pPr algn="ctr">
                  <a:lnSpc>
                    <a:spcPts val="2337"/>
                  </a:lnSpc>
                </a:pPr>
                <a:endParaRPr/>
              </a:p>
            </p:txBody>
          </p:sp>
        </p:grpSp>
        <p:sp>
          <p:nvSpPr>
            <p:cNvPr id="41" name="Freeform 41"/>
            <p:cNvSpPr/>
            <p:nvPr/>
          </p:nvSpPr>
          <p:spPr>
            <a:xfrm>
              <a:off x="53243" y="51349"/>
              <a:ext cx="1006399" cy="1010187"/>
            </a:xfrm>
            <a:custGeom>
              <a:avLst/>
              <a:gdLst/>
              <a:ahLst/>
              <a:cxnLst/>
              <a:rect l="l" t="t" r="r" b="b"/>
              <a:pathLst>
                <a:path w="1006399" h="1010187">
                  <a:moveTo>
                    <a:pt x="0" y="0"/>
                  </a:moveTo>
                  <a:lnTo>
                    <a:pt x="1006399" y="0"/>
                  </a:lnTo>
                  <a:lnTo>
                    <a:pt x="1006399" y="1010187"/>
                  </a:lnTo>
                  <a:lnTo>
                    <a:pt x="0" y="1010187"/>
                  </a:lnTo>
                  <a:lnTo>
                    <a:pt x="0" y="0"/>
                  </a:lnTo>
                  <a:close/>
                </a:path>
              </a:pathLst>
            </a:custGeom>
            <a:blipFill>
              <a:blip r:embed="rId5"/>
              <a:stretch>
                <a:fillRect/>
              </a:stretch>
            </a:blipFill>
          </p:spPr>
        </p:sp>
      </p:grpSp>
      <p:grpSp>
        <p:nvGrpSpPr>
          <p:cNvPr id="42" name="Group 42"/>
          <p:cNvGrpSpPr/>
          <p:nvPr/>
        </p:nvGrpSpPr>
        <p:grpSpPr>
          <a:xfrm>
            <a:off x="12986095" y="6555243"/>
            <a:ext cx="834664" cy="834664"/>
            <a:chOff x="0" y="0"/>
            <a:chExt cx="1112885" cy="1112885"/>
          </a:xfrm>
        </p:grpSpPr>
        <p:grpSp>
          <p:nvGrpSpPr>
            <p:cNvPr id="43" name="Group 43"/>
            <p:cNvGrpSpPr/>
            <p:nvPr/>
          </p:nvGrpSpPr>
          <p:grpSpPr>
            <a:xfrm>
              <a:off x="0" y="0"/>
              <a:ext cx="1112885" cy="1112885"/>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0F3"/>
              </a:solidFill>
            </p:spPr>
          </p:sp>
          <p:sp>
            <p:nvSpPr>
              <p:cNvPr id="45" name="TextBox 45"/>
              <p:cNvSpPr txBox="1"/>
              <p:nvPr/>
            </p:nvSpPr>
            <p:spPr>
              <a:xfrm>
                <a:off x="76200" y="47625"/>
                <a:ext cx="660400" cy="688975"/>
              </a:xfrm>
              <a:prstGeom prst="rect">
                <a:avLst/>
              </a:prstGeom>
            </p:spPr>
            <p:txBody>
              <a:bodyPr lIns="50800" tIns="50800" rIns="50800" bIns="50800" rtlCol="0" anchor="ctr"/>
              <a:lstStyle/>
              <a:p>
                <a:pPr algn="ctr">
                  <a:lnSpc>
                    <a:spcPts val="2337"/>
                  </a:lnSpc>
                </a:pPr>
                <a:endParaRPr/>
              </a:p>
            </p:txBody>
          </p:sp>
        </p:grpSp>
        <p:sp>
          <p:nvSpPr>
            <p:cNvPr id="46" name="Freeform 46"/>
            <p:cNvSpPr/>
            <p:nvPr/>
          </p:nvSpPr>
          <p:spPr>
            <a:xfrm>
              <a:off x="53243" y="51349"/>
              <a:ext cx="1006399" cy="1010187"/>
            </a:xfrm>
            <a:custGeom>
              <a:avLst/>
              <a:gdLst/>
              <a:ahLst/>
              <a:cxnLst/>
              <a:rect l="l" t="t" r="r" b="b"/>
              <a:pathLst>
                <a:path w="1006399" h="1010187">
                  <a:moveTo>
                    <a:pt x="0" y="0"/>
                  </a:moveTo>
                  <a:lnTo>
                    <a:pt x="1006399" y="0"/>
                  </a:lnTo>
                  <a:lnTo>
                    <a:pt x="1006399" y="1010187"/>
                  </a:lnTo>
                  <a:lnTo>
                    <a:pt x="0" y="1010187"/>
                  </a:lnTo>
                  <a:lnTo>
                    <a:pt x="0" y="0"/>
                  </a:lnTo>
                  <a:close/>
                </a:path>
              </a:pathLst>
            </a:custGeom>
            <a:blipFill>
              <a:blip r:embed="rId5"/>
              <a:stretch>
                <a:fillRect/>
              </a:stretch>
            </a:blipFill>
          </p:spPr>
        </p:sp>
      </p:grpSp>
      <p:sp>
        <p:nvSpPr>
          <p:cNvPr id="47" name="TextBox 47"/>
          <p:cNvSpPr txBox="1"/>
          <p:nvPr/>
        </p:nvSpPr>
        <p:spPr>
          <a:xfrm>
            <a:off x="15336688" y="6678349"/>
            <a:ext cx="2376256" cy="578927"/>
          </a:xfrm>
          <a:prstGeom prst="rect">
            <a:avLst/>
          </a:prstGeom>
        </p:spPr>
        <p:txBody>
          <a:bodyPr lIns="0" tIns="0" rIns="0" bIns="0" rtlCol="0" anchor="t">
            <a:spAutoFit/>
          </a:bodyPr>
          <a:lstStyle/>
          <a:p>
            <a:pPr algn="just">
              <a:lnSpc>
                <a:spcPts val="2146"/>
              </a:lnSpc>
            </a:pPr>
            <a:r>
              <a:rPr lang="en-US" sz="2024">
                <a:solidFill>
                  <a:srgbClr val="000000"/>
                </a:solidFill>
                <a:latin typeface="Abstracted Dream"/>
                <a:ea typeface="Abstracted Dream"/>
                <a:cs typeface="Abstracted Dream"/>
                <a:sym typeface="Abstracted Dream"/>
              </a:rPr>
              <a:t>Comisión Nacional</a:t>
            </a:r>
          </a:p>
          <a:p>
            <a:pPr algn="just">
              <a:lnSpc>
                <a:spcPts val="2146"/>
              </a:lnSpc>
            </a:pPr>
            <a:r>
              <a:rPr lang="en-US" sz="2024">
                <a:solidFill>
                  <a:srgbClr val="000000"/>
                </a:solidFill>
                <a:latin typeface="Abstracted Dream"/>
                <a:ea typeface="Abstracted Dream"/>
                <a:cs typeface="Abstracted Dream"/>
                <a:sym typeface="Abstracted Dream"/>
              </a:rPr>
              <a:t>de Seguros y Fianzas</a:t>
            </a:r>
          </a:p>
        </p:txBody>
      </p:sp>
      <p:sp>
        <p:nvSpPr>
          <p:cNvPr id="48" name="Freeform 48"/>
          <p:cNvSpPr/>
          <p:nvPr/>
        </p:nvSpPr>
        <p:spPr>
          <a:xfrm>
            <a:off x="14649701" y="4983498"/>
            <a:ext cx="500372" cy="500372"/>
          </a:xfrm>
          <a:custGeom>
            <a:avLst/>
            <a:gdLst/>
            <a:ahLst/>
            <a:cxnLst/>
            <a:rect l="l" t="t" r="r" b="b"/>
            <a:pathLst>
              <a:path w="500372" h="500372">
                <a:moveTo>
                  <a:pt x="0" y="0"/>
                </a:moveTo>
                <a:lnTo>
                  <a:pt x="500373" y="0"/>
                </a:lnTo>
                <a:lnTo>
                  <a:pt x="500373" y="500372"/>
                </a:lnTo>
                <a:lnTo>
                  <a:pt x="0" y="500372"/>
                </a:lnTo>
                <a:lnTo>
                  <a:pt x="0" y="0"/>
                </a:lnTo>
                <a:close/>
              </a:path>
            </a:pathLst>
          </a:custGeom>
          <a:blipFill>
            <a:blip r:embed="rId6">
              <a:alphaModFix amt="60000"/>
            </a:blip>
            <a:stretch>
              <a:fillRect/>
            </a:stretch>
          </a:blipFill>
          <a:ln cap="sq">
            <a:noFill/>
            <a:prstDash val="solid"/>
            <a:miter/>
          </a:ln>
        </p:spPr>
      </p:sp>
      <p:sp>
        <p:nvSpPr>
          <p:cNvPr id="49" name="Freeform 49"/>
          <p:cNvSpPr/>
          <p:nvPr/>
        </p:nvSpPr>
        <p:spPr>
          <a:xfrm>
            <a:off x="13758536" y="3294552"/>
            <a:ext cx="508495" cy="508495"/>
          </a:xfrm>
          <a:custGeom>
            <a:avLst/>
            <a:gdLst/>
            <a:ahLst/>
            <a:cxnLst/>
            <a:rect l="l" t="t" r="r" b="b"/>
            <a:pathLst>
              <a:path w="508495" h="508495">
                <a:moveTo>
                  <a:pt x="0" y="0"/>
                </a:moveTo>
                <a:lnTo>
                  <a:pt x="508495" y="0"/>
                </a:lnTo>
                <a:lnTo>
                  <a:pt x="508495" y="508494"/>
                </a:lnTo>
                <a:lnTo>
                  <a:pt x="0" y="508494"/>
                </a:lnTo>
                <a:lnTo>
                  <a:pt x="0" y="0"/>
                </a:lnTo>
                <a:close/>
              </a:path>
            </a:pathLst>
          </a:custGeom>
          <a:blipFill>
            <a:blip r:embed="rId7">
              <a:alphaModFix amt="60000"/>
            </a:blip>
            <a:stretch>
              <a:fillRect/>
            </a:stretch>
          </a:blipFill>
        </p:spPr>
      </p:sp>
      <p:sp>
        <p:nvSpPr>
          <p:cNvPr id="50" name="Freeform 50"/>
          <p:cNvSpPr/>
          <p:nvPr/>
        </p:nvSpPr>
        <p:spPr>
          <a:xfrm>
            <a:off x="14675416" y="6735246"/>
            <a:ext cx="474658" cy="474658"/>
          </a:xfrm>
          <a:custGeom>
            <a:avLst/>
            <a:gdLst/>
            <a:ahLst/>
            <a:cxnLst/>
            <a:rect l="l" t="t" r="r" b="b"/>
            <a:pathLst>
              <a:path w="474658" h="474658">
                <a:moveTo>
                  <a:pt x="0" y="0"/>
                </a:moveTo>
                <a:lnTo>
                  <a:pt x="474658" y="0"/>
                </a:lnTo>
                <a:lnTo>
                  <a:pt x="474658" y="474658"/>
                </a:lnTo>
                <a:lnTo>
                  <a:pt x="0" y="474658"/>
                </a:lnTo>
                <a:lnTo>
                  <a:pt x="0" y="0"/>
                </a:lnTo>
                <a:close/>
              </a:path>
            </a:pathLst>
          </a:custGeom>
          <a:blipFill>
            <a:blip r:embed="rId8">
              <a:alphaModFix amt="60000"/>
            </a:blip>
            <a:stretch>
              <a:fillRect/>
            </a:stretch>
          </a:blipFill>
          <a:ln cap="sq">
            <a:noFill/>
            <a:prstDash val="solid"/>
            <a:miter/>
          </a:ln>
        </p:spPr>
      </p:sp>
      <p:sp>
        <p:nvSpPr>
          <p:cNvPr id="51" name="Freeform 51"/>
          <p:cNvSpPr/>
          <p:nvPr/>
        </p:nvSpPr>
        <p:spPr>
          <a:xfrm>
            <a:off x="13827096" y="8456918"/>
            <a:ext cx="439935" cy="439935"/>
          </a:xfrm>
          <a:custGeom>
            <a:avLst/>
            <a:gdLst/>
            <a:ahLst/>
            <a:cxnLst/>
            <a:rect l="l" t="t" r="r" b="b"/>
            <a:pathLst>
              <a:path w="439935" h="439935">
                <a:moveTo>
                  <a:pt x="0" y="0"/>
                </a:moveTo>
                <a:lnTo>
                  <a:pt x="439935" y="0"/>
                </a:lnTo>
                <a:lnTo>
                  <a:pt x="439935" y="439935"/>
                </a:lnTo>
                <a:lnTo>
                  <a:pt x="0" y="439935"/>
                </a:lnTo>
                <a:lnTo>
                  <a:pt x="0" y="0"/>
                </a:lnTo>
                <a:close/>
              </a:path>
            </a:pathLst>
          </a:custGeom>
          <a:blipFill>
            <a:blip r:embed="rId9">
              <a:alphaModFix amt="43999"/>
            </a:blip>
            <a:stretch>
              <a:fillRect/>
            </a:stretch>
          </a:blipFill>
          <a:ln cap="sq">
            <a:noFill/>
            <a:prstDash val="solid"/>
            <a:miter/>
          </a:ln>
        </p:spPr>
      </p:sp>
      <p:grpSp>
        <p:nvGrpSpPr>
          <p:cNvPr id="52" name="Group 52"/>
          <p:cNvGrpSpPr/>
          <p:nvPr/>
        </p:nvGrpSpPr>
        <p:grpSpPr>
          <a:xfrm>
            <a:off x="4724763" y="331370"/>
            <a:ext cx="7335799" cy="2728312"/>
            <a:chOff x="0" y="0"/>
            <a:chExt cx="9781065" cy="3637750"/>
          </a:xfrm>
        </p:grpSpPr>
        <p:sp>
          <p:nvSpPr>
            <p:cNvPr id="53" name="Freeform 53"/>
            <p:cNvSpPr/>
            <p:nvPr/>
          </p:nvSpPr>
          <p:spPr>
            <a:xfrm rot="-2786782">
              <a:off x="250556" y="953463"/>
              <a:ext cx="1626600" cy="1389388"/>
            </a:xfrm>
            <a:custGeom>
              <a:avLst/>
              <a:gdLst/>
              <a:ahLst/>
              <a:cxnLst/>
              <a:rect l="l" t="t" r="r" b="b"/>
              <a:pathLst>
                <a:path w="1626600" h="1389388">
                  <a:moveTo>
                    <a:pt x="0" y="0"/>
                  </a:moveTo>
                  <a:lnTo>
                    <a:pt x="1626600" y="0"/>
                  </a:lnTo>
                  <a:lnTo>
                    <a:pt x="1626600" y="1389388"/>
                  </a:lnTo>
                  <a:lnTo>
                    <a:pt x="0" y="1389388"/>
                  </a:lnTo>
                  <a:lnTo>
                    <a:pt x="0" y="0"/>
                  </a:lnTo>
                  <a:close/>
                </a:path>
              </a:pathLst>
            </a:custGeom>
            <a:blipFill>
              <a:blip r:embed="rId10"/>
              <a:stretch>
                <a:fillRect/>
              </a:stretch>
            </a:blipFill>
          </p:spPr>
        </p:sp>
        <p:sp>
          <p:nvSpPr>
            <p:cNvPr id="54" name="Freeform 54"/>
            <p:cNvSpPr/>
            <p:nvPr/>
          </p:nvSpPr>
          <p:spPr>
            <a:xfrm rot="7342356">
              <a:off x="7945577" y="964824"/>
              <a:ext cx="1626600" cy="1389388"/>
            </a:xfrm>
            <a:custGeom>
              <a:avLst/>
              <a:gdLst/>
              <a:ahLst/>
              <a:cxnLst/>
              <a:rect l="l" t="t" r="r" b="b"/>
              <a:pathLst>
                <a:path w="1626600" h="1389388">
                  <a:moveTo>
                    <a:pt x="0" y="0"/>
                  </a:moveTo>
                  <a:lnTo>
                    <a:pt x="1626601" y="0"/>
                  </a:lnTo>
                  <a:lnTo>
                    <a:pt x="1626601" y="1389388"/>
                  </a:lnTo>
                  <a:lnTo>
                    <a:pt x="0" y="1389388"/>
                  </a:lnTo>
                  <a:lnTo>
                    <a:pt x="0" y="0"/>
                  </a:lnTo>
                  <a:close/>
                </a:path>
              </a:pathLst>
            </a:custGeom>
            <a:blipFill>
              <a:blip r:embed="rId10"/>
              <a:stretch>
                <a:fillRect/>
              </a:stretch>
            </a:blipFill>
          </p:spPr>
        </p:sp>
        <p:sp>
          <p:nvSpPr>
            <p:cNvPr id="55" name="Freeform 55"/>
            <p:cNvSpPr/>
            <p:nvPr/>
          </p:nvSpPr>
          <p:spPr>
            <a:xfrm>
              <a:off x="1709884" y="0"/>
              <a:ext cx="6467111" cy="3637750"/>
            </a:xfrm>
            <a:custGeom>
              <a:avLst/>
              <a:gdLst/>
              <a:ahLst/>
              <a:cxnLst/>
              <a:rect l="l" t="t" r="r" b="b"/>
              <a:pathLst>
                <a:path w="6467111" h="3637750">
                  <a:moveTo>
                    <a:pt x="0" y="0"/>
                  </a:moveTo>
                  <a:lnTo>
                    <a:pt x="6467111" y="0"/>
                  </a:lnTo>
                  <a:lnTo>
                    <a:pt x="6467111" y="3637750"/>
                  </a:lnTo>
                  <a:lnTo>
                    <a:pt x="0" y="36377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56" name="TextBox 56"/>
            <p:cNvSpPr txBox="1"/>
            <p:nvPr/>
          </p:nvSpPr>
          <p:spPr>
            <a:xfrm rot="-369674">
              <a:off x="1028627" y="1086913"/>
              <a:ext cx="7981176" cy="1711547"/>
            </a:xfrm>
            <a:prstGeom prst="rect">
              <a:avLst/>
            </a:prstGeom>
          </p:spPr>
          <p:txBody>
            <a:bodyPr lIns="0" tIns="0" rIns="0" bIns="0" rtlCol="0" anchor="t">
              <a:spAutoFit/>
            </a:bodyPr>
            <a:lstStyle/>
            <a:p>
              <a:pPr algn="ctr">
                <a:lnSpc>
                  <a:spcPts val="8936"/>
                </a:lnSpc>
              </a:pPr>
              <a:r>
                <a:rPr lang="en-US" sz="9819" spc="-1708">
                  <a:solidFill>
                    <a:srgbClr val="000000"/>
                  </a:solidFill>
                  <a:latin typeface="Cup Cakes"/>
                  <a:ea typeface="Cup Cakes"/>
                  <a:cs typeface="Cup Cakes"/>
                  <a:sym typeface="Cup Cakes"/>
                </a:rPr>
                <a:t>gracias</a:t>
              </a:r>
            </a:p>
          </p:txBody>
        </p:sp>
      </p:grpSp>
      <p:sp>
        <p:nvSpPr>
          <p:cNvPr id="57" name="TextBox 57"/>
          <p:cNvSpPr txBox="1"/>
          <p:nvPr/>
        </p:nvSpPr>
        <p:spPr>
          <a:xfrm rot="-241157">
            <a:off x="8430581" y="2490292"/>
            <a:ext cx="1333165" cy="578927"/>
          </a:xfrm>
          <a:prstGeom prst="rect">
            <a:avLst/>
          </a:prstGeom>
        </p:spPr>
        <p:txBody>
          <a:bodyPr lIns="0" tIns="0" rIns="0" bIns="0" rtlCol="0" anchor="t">
            <a:spAutoFit/>
          </a:bodyPr>
          <a:lstStyle/>
          <a:p>
            <a:pPr algn="r">
              <a:lnSpc>
                <a:spcPts val="2146"/>
              </a:lnSpc>
            </a:pPr>
            <a:r>
              <a:rPr lang="en-US" sz="2024">
                <a:solidFill>
                  <a:srgbClr val="000000"/>
                </a:solidFill>
                <a:latin typeface="Abstracted Dream"/>
                <a:ea typeface="Abstracted Dream"/>
                <a:cs typeface="Abstracted Dream"/>
                <a:sym typeface="Abstracted Dream"/>
              </a:rPr>
              <a:t>por su  atención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rot="5400000" flipV="1">
            <a:off x="4114801" y="-3505201"/>
            <a:ext cx="10058397" cy="17449800"/>
          </a:xfrm>
          <a:custGeom>
            <a:avLst/>
            <a:gdLst/>
            <a:ahLst/>
            <a:cxnLst/>
            <a:rect l="l" t="t" r="r" b="b"/>
            <a:pathLst>
              <a:path w="8508548" h="14938197">
                <a:moveTo>
                  <a:pt x="0" y="14938196"/>
                </a:moveTo>
                <a:lnTo>
                  <a:pt x="8508548" y="14938196"/>
                </a:lnTo>
                <a:lnTo>
                  <a:pt x="8508548" y="0"/>
                </a:lnTo>
                <a:lnTo>
                  <a:pt x="0" y="0"/>
                </a:lnTo>
                <a:lnTo>
                  <a:pt x="0" y="1493819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209800" y="3643988"/>
            <a:ext cx="8077200" cy="4563172"/>
          </a:xfrm>
          <a:prstGeom prst="rect">
            <a:avLst/>
          </a:prstGeom>
        </p:spPr>
        <p:txBody>
          <a:bodyPr wrap="square" lIns="0" tIns="0" rIns="0" bIns="0" rtlCol="0" anchor="t">
            <a:spAutoFit/>
          </a:bodyPr>
          <a:lstStyle/>
          <a:p>
            <a:pPr algn="just">
              <a:lnSpc>
                <a:spcPts val="4017"/>
              </a:lnSpc>
            </a:pPr>
            <a:r>
              <a:rPr lang="es-MX" sz="3240" b="1" dirty="0">
                <a:solidFill>
                  <a:srgbClr val="1B0E4A"/>
                </a:solidFill>
                <a:latin typeface="Abstracted Dream"/>
                <a:ea typeface="Abstracted Dream"/>
                <a:cs typeface="Abstracted Dream"/>
                <a:sym typeface="Abstracted Dream"/>
              </a:rPr>
              <a:t>Datos Generales</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Prima cedida</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Comisión directa</a:t>
            </a:r>
          </a:p>
          <a:p>
            <a:pPr algn="just">
              <a:lnSpc>
                <a:spcPts val="4017"/>
              </a:lnSpc>
            </a:pPr>
            <a:endParaRPr lang="es-MX" sz="3240" dirty="0">
              <a:solidFill>
                <a:srgbClr val="000000"/>
              </a:solidFill>
              <a:latin typeface="Abstracted Dream"/>
              <a:ea typeface="Abstracted Dream"/>
              <a:cs typeface="Abstracted Dream"/>
              <a:sym typeface="Abstracted Dream"/>
            </a:endParaRPr>
          </a:p>
          <a:p>
            <a:pPr algn="just">
              <a:lnSpc>
                <a:spcPts val="4017"/>
              </a:lnSpc>
            </a:pPr>
            <a:r>
              <a:rPr lang="es-MX" sz="3240" b="1" dirty="0">
                <a:solidFill>
                  <a:srgbClr val="1B0E4A"/>
                </a:solidFill>
                <a:latin typeface="Abstracted Dream"/>
                <a:ea typeface="Abstracted Dream"/>
                <a:cs typeface="Abstracted Dream"/>
                <a:sym typeface="Abstracted Dream"/>
              </a:rPr>
              <a:t>Siniestros de Eventos Hospitalarios</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Fecha de pago de la reclamación</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Monto pagado de la reclamación</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Monto recuperado de reaseguro</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Monto recuperado de reaseguro no proporcional</a:t>
            </a:r>
          </a:p>
        </p:txBody>
      </p:sp>
      <p:sp>
        <p:nvSpPr>
          <p:cNvPr id="7" name="TextBox 4">
            <a:extLst>
              <a:ext uri="{FF2B5EF4-FFF2-40B4-BE49-F238E27FC236}">
                <a16:creationId xmlns:a16="http://schemas.microsoft.com/office/drawing/2014/main" id="{6DDDE515-0A9E-A2D5-DEA5-CD7E3D0F7788}"/>
              </a:ext>
            </a:extLst>
          </p:cNvPr>
          <p:cNvSpPr txBox="1"/>
          <p:nvPr/>
        </p:nvSpPr>
        <p:spPr>
          <a:xfrm>
            <a:off x="723354" y="1795011"/>
            <a:ext cx="16345446" cy="1499235"/>
          </a:xfrm>
          <a:prstGeom prst="rect">
            <a:avLst/>
          </a:prstGeom>
        </p:spPr>
        <p:txBody>
          <a:bodyPr lIns="0" tIns="0" rIns="0" bIns="0" rtlCol="0" anchor="t">
            <a:spAutoFit/>
          </a:bodyPr>
          <a:lstStyle/>
          <a:p>
            <a:pPr algn="ctr">
              <a:lnSpc>
                <a:spcPts val="10920"/>
              </a:lnSpc>
            </a:pPr>
            <a:r>
              <a:rPr lang="es-MX" sz="12000" spc="-1308" dirty="0">
                <a:solidFill>
                  <a:srgbClr val="000000"/>
                </a:solidFill>
                <a:latin typeface="Cup Cakes"/>
                <a:ea typeface="Cup Cakes"/>
                <a:cs typeface="Cup Cakes"/>
                <a:sym typeface="Cup Cakes"/>
              </a:rPr>
              <a:t>Nuevos Campos</a:t>
            </a:r>
          </a:p>
        </p:txBody>
      </p:sp>
      <p:sp>
        <p:nvSpPr>
          <p:cNvPr id="8" name="Freeform 5">
            <a:extLst>
              <a:ext uri="{FF2B5EF4-FFF2-40B4-BE49-F238E27FC236}">
                <a16:creationId xmlns:a16="http://schemas.microsoft.com/office/drawing/2014/main" id="{C7F9851D-3173-1908-553F-7705BDE1E7CF}"/>
              </a:ext>
            </a:extLst>
          </p:cNvPr>
          <p:cNvSpPr/>
          <p:nvPr/>
        </p:nvSpPr>
        <p:spPr>
          <a:xfrm rot="7744576">
            <a:off x="13444261" y="1738603"/>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5"/>
            <a:stretch>
              <a:fillRect r="-83917" b="-85378"/>
            </a:stretch>
          </a:blipFill>
        </p:spPr>
      </p:sp>
      <p:sp>
        <p:nvSpPr>
          <p:cNvPr id="9" name="Freeform 6">
            <a:extLst>
              <a:ext uri="{FF2B5EF4-FFF2-40B4-BE49-F238E27FC236}">
                <a16:creationId xmlns:a16="http://schemas.microsoft.com/office/drawing/2014/main" id="{B9F678A3-0A9A-CF67-C101-375187050FF3}"/>
              </a:ext>
            </a:extLst>
          </p:cNvPr>
          <p:cNvSpPr/>
          <p:nvPr/>
        </p:nvSpPr>
        <p:spPr>
          <a:xfrm rot="-2700000">
            <a:off x="2757444" y="1743038"/>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5"/>
            <a:stretch>
              <a:fillRect r="-83917" b="-85378"/>
            </a:stretch>
          </a:blipFill>
        </p:spPr>
      </p:sp>
      <p:sp>
        <p:nvSpPr>
          <p:cNvPr id="5" name="TextBox 4">
            <a:extLst>
              <a:ext uri="{FF2B5EF4-FFF2-40B4-BE49-F238E27FC236}">
                <a16:creationId xmlns:a16="http://schemas.microsoft.com/office/drawing/2014/main" id="{4F38C4FD-75F2-E2F3-DB70-E09B1D44C9F0}"/>
              </a:ext>
            </a:extLst>
          </p:cNvPr>
          <p:cNvSpPr txBox="1"/>
          <p:nvPr/>
        </p:nvSpPr>
        <p:spPr>
          <a:xfrm>
            <a:off x="8915400" y="3637146"/>
            <a:ext cx="7467600" cy="1485407"/>
          </a:xfrm>
          <a:prstGeom prst="rect">
            <a:avLst/>
          </a:prstGeom>
        </p:spPr>
        <p:txBody>
          <a:bodyPr wrap="square" lIns="0" tIns="0" rIns="0" bIns="0" rtlCol="0" anchor="t">
            <a:spAutoFit/>
          </a:bodyPr>
          <a:lstStyle/>
          <a:p>
            <a:pPr algn="just">
              <a:lnSpc>
                <a:spcPts val="4017"/>
              </a:lnSpc>
            </a:pPr>
            <a:r>
              <a:rPr lang="es-MX" sz="3240" b="1" dirty="0">
                <a:solidFill>
                  <a:srgbClr val="1B0E4A"/>
                </a:solidFill>
                <a:latin typeface="Abstracted Dream"/>
                <a:ea typeface="Abstracted Dream"/>
                <a:cs typeface="Abstracted Dream"/>
                <a:sym typeface="Abstracted Dream"/>
              </a:rPr>
              <a:t>Siniestros de Eventos  NO Hospitalarios</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Fecha de pago de la reclamación</a:t>
            </a:r>
          </a:p>
          <a:p>
            <a:pPr marL="457200" indent="-457200" algn="just">
              <a:lnSpc>
                <a:spcPts val="4017"/>
              </a:lnSpc>
              <a:buFont typeface="Arial" panose="020B0604020202020204" pitchFamily="34" charset="0"/>
              <a:buChar char="•"/>
            </a:pPr>
            <a:r>
              <a:rPr lang="es-MX" sz="3240" dirty="0">
                <a:solidFill>
                  <a:srgbClr val="000000"/>
                </a:solidFill>
                <a:latin typeface="Abstracted Dream"/>
                <a:ea typeface="Abstracted Dream"/>
                <a:cs typeface="Abstracted Dream"/>
                <a:sym typeface="Abstracted Dream"/>
              </a:rPr>
              <a:t>Monto pagado de la reclamación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1146485" y="1131353"/>
            <a:ext cx="5817540" cy="8126947"/>
          </a:xfrm>
          <a:custGeom>
            <a:avLst/>
            <a:gdLst/>
            <a:ahLst/>
            <a:cxnLst/>
            <a:rect l="l" t="t" r="r" b="b"/>
            <a:pathLst>
              <a:path w="5817540" h="8126947">
                <a:moveTo>
                  <a:pt x="0" y="0"/>
                </a:moveTo>
                <a:lnTo>
                  <a:pt x="5817540" y="0"/>
                </a:lnTo>
                <a:lnTo>
                  <a:pt x="5817540" y="8126947"/>
                </a:lnTo>
                <a:lnTo>
                  <a:pt x="0" y="8126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1685824" y="2530059"/>
            <a:ext cx="4662663" cy="5386150"/>
            <a:chOff x="0" y="0"/>
            <a:chExt cx="1228026" cy="1418575"/>
          </a:xfrm>
        </p:grpSpPr>
        <p:sp>
          <p:nvSpPr>
            <p:cNvPr id="5" name="Freeform 5"/>
            <p:cNvSpPr/>
            <p:nvPr/>
          </p:nvSpPr>
          <p:spPr>
            <a:xfrm>
              <a:off x="0" y="0"/>
              <a:ext cx="1228026" cy="1418575"/>
            </a:xfrm>
            <a:custGeom>
              <a:avLst/>
              <a:gdLst/>
              <a:ahLst/>
              <a:cxnLst/>
              <a:rect l="l" t="t" r="r" b="b"/>
              <a:pathLst>
                <a:path w="1228026" h="1418575">
                  <a:moveTo>
                    <a:pt x="0" y="0"/>
                  </a:moveTo>
                  <a:lnTo>
                    <a:pt x="1228026" y="0"/>
                  </a:lnTo>
                  <a:lnTo>
                    <a:pt x="1228026" y="1418575"/>
                  </a:lnTo>
                  <a:lnTo>
                    <a:pt x="0" y="1418575"/>
                  </a:lnTo>
                  <a:close/>
                </a:path>
              </a:pathLst>
            </a:custGeom>
            <a:solidFill>
              <a:srgbClr val="F1EFFF"/>
            </a:solidFill>
          </p:spPr>
        </p:sp>
        <p:sp>
          <p:nvSpPr>
            <p:cNvPr id="6" name="TextBox 6"/>
            <p:cNvSpPr txBox="1"/>
            <p:nvPr/>
          </p:nvSpPr>
          <p:spPr>
            <a:xfrm>
              <a:off x="0" y="-28575"/>
              <a:ext cx="1228026" cy="1447150"/>
            </a:xfrm>
            <a:prstGeom prst="rect">
              <a:avLst/>
            </a:prstGeom>
          </p:spPr>
          <p:txBody>
            <a:bodyPr lIns="50800" tIns="50800" rIns="50800" bIns="50800" rtlCol="0" anchor="ctr"/>
            <a:lstStyle/>
            <a:p>
              <a:pPr algn="ctr">
                <a:lnSpc>
                  <a:spcPts val="2337"/>
                </a:lnSpc>
              </a:pPr>
              <a:endParaRPr/>
            </a:p>
          </p:txBody>
        </p:sp>
      </p:grpSp>
      <p:sp>
        <p:nvSpPr>
          <p:cNvPr id="7" name="Freeform 7"/>
          <p:cNvSpPr/>
          <p:nvPr/>
        </p:nvSpPr>
        <p:spPr>
          <a:xfrm rot="-2116243">
            <a:off x="10576440" y="1344299"/>
            <a:ext cx="3166247" cy="1021115"/>
          </a:xfrm>
          <a:custGeom>
            <a:avLst/>
            <a:gdLst/>
            <a:ahLst/>
            <a:cxnLst/>
            <a:rect l="l" t="t" r="r" b="b"/>
            <a:pathLst>
              <a:path w="3166247" h="1021115">
                <a:moveTo>
                  <a:pt x="0" y="0"/>
                </a:moveTo>
                <a:lnTo>
                  <a:pt x="3166247" y="0"/>
                </a:lnTo>
                <a:lnTo>
                  <a:pt x="3166247" y="1021115"/>
                </a:lnTo>
                <a:lnTo>
                  <a:pt x="0" y="1021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003520" y="3185852"/>
            <a:ext cx="4027271" cy="4447789"/>
          </a:xfrm>
          <a:custGeom>
            <a:avLst/>
            <a:gdLst/>
            <a:ahLst/>
            <a:cxnLst/>
            <a:rect l="l" t="t" r="r" b="b"/>
            <a:pathLst>
              <a:path w="4027271" h="4447789">
                <a:moveTo>
                  <a:pt x="0" y="0"/>
                </a:moveTo>
                <a:lnTo>
                  <a:pt x="4027271" y="0"/>
                </a:lnTo>
                <a:lnTo>
                  <a:pt x="4027271" y="4447789"/>
                </a:lnTo>
                <a:lnTo>
                  <a:pt x="0" y="44477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1852024" y="3206849"/>
            <a:ext cx="8720209" cy="1725296"/>
          </a:xfrm>
          <a:prstGeom prst="rect">
            <a:avLst/>
          </a:prstGeom>
        </p:spPr>
        <p:txBody>
          <a:bodyPr lIns="0" tIns="0" rIns="0" bIns="0" rtlCol="0" anchor="t">
            <a:spAutoFit/>
          </a:bodyPr>
          <a:lstStyle/>
          <a:p>
            <a:pPr algn="l">
              <a:lnSpc>
                <a:spcPts val="12740"/>
              </a:lnSpc>
            </a:pPr>
            <a:r>
              <a:rPr lang="en-US" sz="14000" spc="-1526">
                <a:solidFill>
                  <a:srgbClr val="000000"/>
                </a:solidFill>
                <a:latin typeface="Cup Cakes"/>
                <a:ea typeface="Cup Cakes"/>
                <a:cs typeface="Cup Cakes"/>
                <a:sym typeface="Cup Cakes"/>
              </a:rPr>
              <a:t>Validaciones</a:t>
            </a:r>
          </a:p>
        </p:txBody>
      </p:sp>
      <p:sp>
        <p:nvSpPr>
          <p:cNvPr id="10" name="TextBox 10"/>
          <p:cNvSpPr txBox="1"/>
          <p:nvPr/>
        </p:nvSpPr>
        <p:spPr>
          <a:xfrm>
            <a:off x="1852024" y="5332195"/>
            <a:ext cx="8720209" cy="1725296"/>
          </a:xfrm>
          <a:prstGeom prst="rect">
            <a:avLst/>
          </a:prstGeom>
        </p:spPr>
        <p:txBody>
          <a:bodyPr lIns="0" tIns="0" rIns="0" bIns="0" rtlCol="0" anchor="t">
            <a:spAutoFit/>
          </a:bodyPr>
          <a:lstStyle/>
          <a:p>
            <a:pPr algn="ctr">
              <a:lnSpc>
                <a:spcPts val="12740"/>
              </a:lnSpc>
            </a:pPr>
            <a:r>
              <a:rPr lang="en-US" sz="14000" spc="-1526">
                <a:solidFill>
                  <a:srgbClr val="000000"/>
                </a:solidFill>
                <a:latin typeface="Cup Cakes"/>
                <a:ea typeface="Cup Cakes"/>
                <a:cs typeface="Cup Cakes"/>
                <a:sym typeface="Cup Cakes"/>
              </a:rPr>
              <a:t>nuevas</a:t>
            </a:r>
          </a:p>
        </p:txBody>
      </p:sp>
    </p:spTree>
    <p:extLst>
      <p:ext uri="{BB962C8B-B14F-4D97-AF65-F5344CB8AC3E}">
        <p14:creationId xmlns:p14="http://schemas.microsoft.com/office/powerpoint/2010/main" val="355943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64112" y="4924463"/>
            <a:ext cx="5638800" cy="2511329"/>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a:t>
            </a:r>
            <a:r>
              <a:rPr lang="es-MX" sz="3240" dirty="0">
                <a:solidFill>
                  <a:srgbClr val="000000"/>
                </a:solidFill>
                <a:latin typeface="Abstracted Dream"/>
                <a:ea typeface="Abstracted Dream"/>
                <a:sym typeface="Abstracted Dream"/>
              </a:rPr>
              <a:t>forma de venta </a:t>
            </a:r>
            <a:r>
              <a:rPr lang="es-MX" sz="3240" dirty="0">
                <a:solidFill>
                  <a:srgbClr val="000000"/>
                </a:solidFill>
                <a:latin typeface="Abstracted Dream"/>
                <a:ea typeface="Abstracted Dream"/>
                <a:cs typeface="Abstracted Dream"/>
                <a:sym typeface="Abstracted Dream"/>
              </a:rPr>
              <a:t>es igual a Fuerza de Venta Interna o Casa Matriz [06] o Módulo de Venta [07], entonces la </a:t>
            </a:r>
            <a:r>
              <a:rPr lang="es-MX" sz="3240" b="1" dirty="0">
                <a:solidFill>
                  <a:srgbClr val="1B0E4A"/>
                </a:solidFill>
                <a:latin typeface="Abstracted Dream"/>
                <a:ea typeface="Abstracted Dream"/>
                <a:cs typeface="Abstracted Dream"/>
                <a:sym typeface="Abstracted Dream"/>
              </a:rPr>
              <a:t>Comisión Directa</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igual a cero.</a:t>
            </a:r>
          </a:p>
        </p:txBody>
      </p:sp>
      <p:sp>
        <p:nvSpPr>
          <p:cNvPr id="4" name="TextBox 4"/>
          <p:cNvSpPr txBox="1"/>
          <p:nvPr/>
        </p:nvSpPr>
        <p:spPr>
          <a:xfrm>
            <a:off x="1179279" y="2607638"/>
            <a:ext cx="16345446" cy="1499235"/>
          </a:xfrm>
          <a:prstGeom prst="rect">
            <a:avLst/>
          </a:prstGeom>
        </p:spPr>
        <p:txBody>
          <a:bodyPr lIns="0" tIns="0" rIns="0" bIns="0" rtlCol="0" anchor="t">
            <a:spAutoFit/>
          </a:bodyPr>
          <a:lstStyle/>
          <a:p>
            <a:pPr algn="ctr">
              <a:lnSpc>
                <a:spcPts val="10920"/>
              </a:lnSpc>
            </a:pPr>
            <a:r>
              <a:rPr lang="es-MX" sz="12000" spc="-1308" dirty="0">
                <a:solidFill>
                  <a:srgbClr val="000000"/>
                </a:solidFill>
                <a:latin typeface="Cup Cakes"/>
                <a:ea typeface="Cup Cakes"/>
                <a:cs typeface="Cup Cakes"/>
                <a:sym typeface="Cup Cakes"/>
              </a:rPr>
              <a:t>Comisión Directa</a:t>
            </a:r>
          </a:p>
        </p:txBody>
      </p:sp>
      <p:sp>
        <p:nvSpPr>
          <p:cNvPr id="5" name="Freeform 5"/>
          <p:cNvSpPr/>
          <p:nvPr/>
        </p:nvSpPr>
        <p:spPr>
          <a:xfrm rot="7744576">
            <a:off x="13900186" y="2551230"/>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6" name="Freeform 6"/>
          <p:cNvSpPr/>
          <p:nvPr/>
        </p:nvSpPr>
        <p:spPr>
          <a:xfrm rot="-2700000">
            <a:off x="3213369" y="2555665"/>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8" name="Elipse 7">
            <a:extLst>
              <a:ext uri="{FF2B5EF4-FFF2-40B4-BE49-F238E27FC236}">
                <a16:creationId xmlns:a16="http://schemas.microsoft.com/office/drawing/2014/main" id="{8FDFF9C3-0AA7-BD6C-726C-7A530678F4BD}"/>
              </a:ext>
            </a:extLst>
          </p:cNvPr>
          <p:cNvSpPr/>
          <p:nvPr/>
        </p:nvSpPr>
        <p:spPr>
          <a:xfrm>
            <a:off x="2330072" y="4090417"/>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1.</a:t>
            </a:r>
          </a:p>
        </p:txBody>
      </p:sp>
      <p:sp>
        <p:nvSpPr>
          <p:cNvPr id="9" name="Elipse 8">
            <a:extLst>
              <a:ext uri="{FF2B5EF4-FFF2-40B4-BE49-F238E27FC236}">
                <a16:creationId xmlns:a16="http://schemas.microsoft.com/office/drawing/2014/main" id="{70054E42-F764-EEB1-94C2-81FE3C345D78}"/>
              </a:ext>
            </a:extLst>
          </p:cNvPr>
          <p:cNvSpPr/>
          <p:nvPr/>
        </p:nvSpPr>
        <p:spPr>
          <a:xfrm>
            <a:off x="9601200" y="4106873"/>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2.</a:t>
            </a:r>
          </a:p>
        </p:txBody>
      </p:sp>
      <p:sp>
        <p:nvSpPr>
          <p:cNvPr id="10" name="TextBox 3">
            <a:extLst>
              <a:ext uri="{FF2B5EF4-FFF2-40B4-BE49-F238E27FC236}">
                <a16:creationId xmlns:a16="http://schemas.microsoft.com/office/drawing/2014/main" id="{2C7006CA-C01F-D7F7-59F0-F5A46E651DDD}"/>
              </a:ext>
            </a:extLst>
          </p:cNvPr>
          <p:cNvSpPr txBox="1"/>
          <p:nvPr/>
        </p:nvSpPr>
        <p:spPr>
          <a:xfrm>
            <a:off x="10503112" y="4898585"/>
            <a:ext cx="5454816" cy="1998368"/>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año de la fecha de alta es igual al año de reporte del ejercicio entonces la </a:t>
            </a:r>
            <a:r>
              <a:rPr lang="es-MX" sz="3240" b="1" dirty="0">
                <a:solidFill>
                  <a:srgbClr val="1B0E4A"/>
                </a:solidFill>
                <a:latin typeface="Abstracted Dream"/>
                <a:ea typeface="Abstracted Dream"/>
                <a:cs typeface="Abstracted Dream"/>
                <a:sym typeface="Abstracted Dream"/>
              </a:rPr>
              <a:t>Comisión Directa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menor que la Prima Emitida.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C0F3"/>
        </a:solidFill>
        <a:effectLst/>
      </p:bgPr>
    </p:bg>
    <p:spTree>
      <p:nvGrpSpPr>
        <p:cNvPr id="1" name=""/>
        <p:cNvGrpSpPr/>
        <p:nvPr/>
      </p:nvGrpSpPr>
      <p:grpSpPr>
        <a:xfrm>
          <a:off x="0" y="0"/>
          <a:ext cx="0" cy="0"/>
          <a:chOff x="0" y="0"/>
          <a:chExt cx="0" cy="0"/>
        </a:xfrm>
      </p:grpSpPr>
      <p:sp>
        <p:nvSpPr>
          <p:cNvPr id="2" name="Freeform 2"/>
          <p:cNvSpPr/>
          <p:nvPr/>
        </p:nvSpPr>
        <p:spPr>
          <a:xfrm>
            <a:off x="913854" y="1028700"/>
            <a:ext cx="16460291" cy="8360456"/>
          </a:xfrm>
          <a:custGeom>
            <a:avLst/>
            <a:gdLst/>
            <a:ahLst/>
            <a:cxnLst/>
            <a:rect l="l" t="t" r="r" b="b"/>
            <a:pathLst>
              <a:path w="16460291" h="8360456">
                <a:moveTo>
                  <a:pt x="0" y="0"/>
                </a:moveTo>
                <a:lnTo>
                  <a:pt x="16460292" y="0"/>
                </a:lnTo>
                <a:lnTo>
                  <a:pt x="16460292" y="8360456"/>
                </a:lnTo>
                <a:lnTo>
                  <a:pt x="0" y="8360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179279" y="2607638"/>
            <a:ext cx="16345446" cy="1499235"/>
          </a:xfrm>
          <a:prstGeom prst="rect">
            <a:avLst/>
          </a:prstGeom>
        </p:spPr>
        <p:txBody>
          <a:bodyPr lIns="0" tIns="0" rIns="0" bIns="0" rtlCol="0" anchor="t">
            <a:spAutoFit/>
          </a:bodyPr>
          <a:lstStyle/>
          <a:p>
            <a:pPr algn="ctr">
              <a:lnSpc>
                <a:spcPts val="10920"/>
              </a:lnSpc>
            </a:pPr>
            <a:r>
              <a:rPr lang="es-MX" sz="12000" spc="-1308" dirty="0">
                <a:solidFill>
                  <a:srgbClr val="000000"/>
                </a:solidFill>
                <a:latin typeface="Cup Cakes"/>
                <a:ea typeface="Cup Cakes"/>
                <a:cs typeface="Cup Cakes"/>
                <a:sym typeface="Cup Cakes"/>
              </a:rPr>
              <a:t>Comisión Directa</a:t>
            </a:r>
          </a:p>
        </p:txBody>
      </p:sp>
      <p:sp>
        <p:nvSpPr>
          <p:cNvPr id="5" name="Freeform 5"/>
          <p:cNvSpPr/>
          <p:nvPr/>
        </p:nvSpPr>
        <p:spPr>
          <a:xfrm rot="7744576">
            <a:off x="13900186" y="2551230"/>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6" name="Freeform 6"/>
          <p:cNvSpPr/>
          <p:nvPr/>
        </p:nvSpPr>
        <p:spPr>
          <a:xfrm rot="-2700000">
            <a:off x="3213369" y="2555665"/>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4"/>
            <a:stretch>
              <a:fillRect r="-83917" b="-85378"/>
            </a:stretch>
          </a:blipFill>
        </p:spPr>
      </p:sp>
      <p:sp>
        <p:nvSpPr>
          <p:cNvPr id="8" name="Elipse 7">
            <a:extLst>
              <a:ext uri="{FF2B5EF4-FFF2-40B4-BE49-F238E27FC236}">
                <a16:creationId xmlns:a16="http://schemas.microsoft.com/office/drawing/2014/main" id="{8FDFF9C3-0AA7-BD6C-726C-7A530678F4BD}"/>
              </a:ext>
            </a:extLst>
          </p:cNvPr>
          <p:cNvSpPr/>
          <p:nvPr/>
        </p:nvSpPr>
        <p:spPr>
          <a:xfrm>
            <a:off x="5562600" y="4686300"/>
            <a:ext cx="901912" cy="914400"/>
          </a:xfrm>
          <a:prstGeom prst="ellipse">
            <a:avLst/>
          </a:prstGeom>
          <a:solidFill>
            <a:srgbClr val="CB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920"/>
              </a:lnSpc>
            </a:pPr>
            <a:r>
              <a:rPr lang="es-MX" sz="5400" spc="-1308" dirty="0">
                <a:solidFill>
                  <a:srgbClr val="000000"/>
                </a:solidFill>
                <a:latin typeface="Cup Cakes"/>
              </a:rPr>
              <a:t>3.</a:t>
            </a:r>
          </a:p>
        </p:txBody>
      </p:sp>
      <p:sp>
        <p:nvSpPr>
          <p:cNvPr id="10" name="TextBox 3">
            <a:extLst>
              <a:ext uri="{FF2B5EF4-FFF2-40B4-BE49-F238E27FC236}">
                <a16:creationId xmlns:a16="http://schemas.microsoft.com/office/drawing/2014/main" id="{2C7006CA-C01F-D7F7-59F0-F5A46E651DDD}"/>
              </a:ext>
            </a:extLst>
          </p:cNvPr>
          <p:cNvSpPr txBox="1"/>
          <p:nvPr/>
        </p:nvSpPr>
        <p:spPr>
          <a:xfrm>
            <a:off x="6781800" y="5162843"/>
            <a:ext cx="6096000" cy="2511329"/>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forma de venta es igual a Agentes Persona Física [01] o Agentes Persona Moral [02] y la Prima Emitida es distinta de cero entonces la </a:t>
            </a:r>
            <a:r>
              <a:rPr lang="es-MX" sz="3240" b="1" dirty="0">
                <a:solidFill>
                  <a:srgbClr val="1B0E4A"/>
                </a:solidFill>
                <a:latin typeface="Abstracted Dream"/>
                <a:ea typeface="Abstracted Dream"/>
                <a:cs typeface="Abstracted Dream"/>
                <a:sym typeface="Abstracted Dream"/>
              </a:rPr>
              <a:t>Comisión Directa</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distinta de cero.</a:t>
            </a:r>
          </a:p>
        </p:txBody>
      </p:sp>
    </p:spTree>
    <p:extLst>
      <p:ext uri="{BB962C8B-B14F-4D97-AF65-F5344CB8AC3E}">
        <p14:creationId xmlns:p14="http://schemas.microsoft.com/office/powerpoint/2010/main" val="415397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rot="5400000" flipV="1">
            <a:off x="4889726" y="-2325598"/>
            <a:ext cx="8508548" cy="14938197"/>
          </a:xfrm>
          <a:custGeom>
            <a:avLst/>
            <a:gdLst/>
            <a:ahLst/>
            <a:cxnLst/>
            <a:rect l="l" t="t" r="r" b="b"/>
            <a:pathLst>
              <a:path w="8508548" h="14938197">
                <a:moveTo>
                  <a:pt x="0" y="14938196"/>
                </a:moveTo>
                <a:lnTo>
                  <a:pt x="8508548" y="14938196"/>
                </a:lnTo>
                <a:lnTo>
                  <a:pt x="8508548" y="0"/>
                </a:lnTo>
                <a:lnTo>
                  <a:pt x="0" y="0"/>
                </a:lnTo>
                <a:lnTo>
                  <a:pt x="0" y="1493819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656202" y="4996099"/>
            <a:ext cx="9391741" cy="972446"/>
          </a:xfrm>
          <a:prstGeom prst="rect">
            <a:avLst/>
          </a:prstGeom>
        </p:spPr>
        <p:txBody>
          <a:bodyPr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la </a:t>
            </a:r>
            <a:r>
              <a:rPr lang="es-MX" sz="3240" b="1" dirty="0">
                <a:solidFill>
                  <a:srgbClr val="1B0E4A"/>
                </a:solidFill>
                <a:latin typeface="Abstracted Dream"/>
                <a:ea typeface="Abstracted Dream"/>
                <a:cs typeface="Abstracted Dream"/>
                <a:sym typeface="Abstracted Dream"/>
              </a:rPr>
              <a:t>Prima Cedida </a:t>
            </a:r>
            <a:r>
              <a:rPr lang="es-MX" sz="3240" dirty="0">
                <a:solidFill>
                  <a:srgbClr val="000000"/>
                </a:solidFill>
                <a:latin typeface="Abstracted Dream"/>
                <a:ea typeface="Abstracted Dream"/>
                <a:cs typeface="Abstracted Dream"/>
                <a:sym typeface="Abstracted Dream"/>
              </a:rPr>
              <a:t>es mayor a cero, entonces la </a:t>
            </a:r>
            <a:r>
              <a:rPr lang="es-MX" sz="3240" b="1" dirty="0">
                <a:solidFill>
                  <a:srgbClr val="1B0E4A"/>
                </a:solidFill>
                <a:latin typeface="Abstracted Dream"/>
                <a:ea typeface="Abstracted Dream"/>
                <a:cs typeface="Abstracted Dream"/>
                <a:sym typeface="Abstracted Dream"/>
              </a:rPr>
              <a:t>Prima Cedida</a:t>
            </a:r>
            <a:r>
              <a:rPr lang="es-MX" sz="3240" dirty="0">
                <a:solidFill>
                  <a:srgbClr val="000000"/>
                </a:solidFill>
                <a:latin typeface="Abstracted Dream"/>
                <a:ea typeface="Abstracted Dream"/>
                <a:cs typeface="Abstracted Dream"/>
                <a:sym typeface="Abstracted Dream"/>
              </a:rPr>
              <a:t>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menor o igual que la Prima Emitida</a:t>
            </a:r>
          </a:p>
        </p:txBody>
      </p:sp>
      <p:sp>
        <p:nvSpPr>
          <p:cNvPr id="7" name="TextBox 4">
            <a:extLst>
              <a:ext uri="{FF2B5EF4-FFF2-40B4-BE49-F238E27FC236}">
                <a16:creationId xmlns:a16="http://schemas.microsoft.com/office/drawing/2014/main" id="{6DDDE515-0A9E-A2D5-DEA5-CD7E3D0F7788}"/>
              </a:ext>
            </a:extLst>
          </p:cNvPr>
          <p:cNvSpPr txBox="1"/>
          <p:nvPr/>
        </p:nvSpPr>
        <p:spPr>
          <a:xfrm>
            <a:off x="1179279" y="2607638"/>
            <a:ext cx="16345446" cy="1499235"/>
          </a:xfrm>
          <a:prstGeom prst="rect">
            <a:avLst/>
          </a:prstGeom>
        </p:spPr>
        <p:txBody>
          <a:bodyPr lIns="0" tIns="0" rIns="0" bIns="0" rtlCol="0" anchor="t">
            <a:spAutoFit/>
          </a:bodyPr>
          <a:lstStyle/>
          <a:p>
            <a:pPr algn="ctr">
              <a:lnSpc>
                <a:spcPts val="10920"/>
              </a:lnSpc>
            </a:pPr>
            <a:r>
              <a:rPr lang="es-MX" sz="12000" spc="-1308" dirty="0">
                <a:solidFill>
                  <a:srgbClr val="000000"/>
                </a:solidFill>
                <a:latin typeface="Cup Cakes"/>
                <a:ea typeface="Cup Cakes"/>
                <a:cs typeface="Cup Cakes"/>
                <a:sym typeface="Cup Cakes"/>
              </a:rPr>
              <a:t>Prima Cedida</a:t>
            </a:r>
          </a:p>
        </p:txBody>
      </p:sp>
      <p:sp>
        <p:nvSpPr>
          <p:cNvPr id="8" name="Freeform 5">
            <a:extLst>
              <a:ext uri="{FF2B5EF4-FFF2-40B4-BE49-F238E27FC236}">
                <a16:creationId xmlns:a16="http://schemas.microsoft.com/office/drawing/2014/main" id="{C7F9851D-3173-1908-553F-7705BDE1E7CF}"/>
              </a:ext>
            </a:extLst>
          </p:cNvPr>
          <p:cNvSpPr/>
          <p:nvPr/>
        </p:nvSpPr>
        <p:spPr>
          <a:xfrm rot="7744576">
            <a:off x="13900186" y="2551230"/>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5"/>
            <a:stretch>
              <a:fillRect r="-83917" b="-85378"/>
            </a:stretch>
          </a:blipFill>
        </p:spPr>
      </p:sp>
      <p:sp>
        <p:nvSpPr>
          <p:cNvPr id="9" name="Freeform 6">
            <a:extLst>
              <a:ext uri="{FF2B5EF4-FFF2-40B4-BE49-F238E27FC236}">
                <a16:creationId xmlns:a16="http://schemas.microsoft.com/office/drawing/2014/main" id="{B9F678A3-0A9A-CF67-C101-375187050FF3}"/>
              </a:ext>
            </a:extLst>
          </p:cNvPr>
          <p:cNvSpPr/>
          <p:nvPr/>
        </p:nvSpPr>
        <p:spPr>
          <a:xfrm rot="-2700000">
            <a:off x="3213369" y="2555665"/>
            <a:ext cx="1237213" cy="1231051"/>
          </a:xfrm>
          <a:custGeom>
            <a:avLst/>
            <a:gdLst/>
            <a:ahLst/>
            <a:cxnLst/>
            <a:rect l="l" t="t" r="r" b="b"/>
            <a:pathLst>
              <a:path w="1237213" h="1231051">
                <a:moveTo>
                  <a:pt x="0" y="0"/>
                </a:moveTo>
                <a:lnTo>
                  <a:pt x="1237213" y="0"/>
                </a:lnTo>
                <a:lnTo>
                  <a:pt x="1237213" y="1231051"/>
                </a:lnTo>
                <a:lnTo>
                  <a:pt x="0" y="1231051"/>
                </a:lnTo>
                <a:lnTo>
                  <a:pt x="0" y="0"/>
                </a:lnTo>
                <a:close/>
              </a:path>
            </a:pathLst>
          </a:custGeom>
          <a:blipFill>
            <a:blip r:embed="rId5"/>
            <a:stretch>
              <a:fillRect r="-83917" b="-85378"/>
            </a:stretch>
          </a:blipFill>
        </p:spPr>
      </p:sp>
    </p:spTree>
    <p:extLst>
      <p:ext uri="{BB962C8B-B14F-4D97-AF65-F5344CB8AC3E}">
        <p14:creationId xmlns:p14="http://schemas.microsoft.com/office/powerpoint/2010/main" val="335001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rot="5400000" flipV="1">
            <a:off x="4889726" y="-2325598"/>
            <a:ext cx="8508548" cy="14938197"/>
          </a:xfrm>
          <a:custGeom>
            <a:avLst/>
            <a:gdLst/>
            <a:ahLst/>
            <a:cxnLst/>
            <a:rect l="l" t="t" r="r" b="b"/>
            <a:pathLst>
              <a:path w="8508548" h="14938197">
                <a:moveTo>
                  <a:pt x="0" y="14938196"/>
                </a:moveTo>
                <a:lnTo>
                  <a:pt x="8508548" y="14938196"/>
                </a:lnTo>
                <a:lnTo>
                  <a:pt x="8508548" y="0"/>
                </a:lnTo>
                <a:lnTo>
                  <a:pt x="0" y="0"/>
                </a:lnTo>
                <a:lnTo>
                  <a:pt x="0" y="1493819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733800" y="4949935"/>
            <a:ext cx="10820400" cy="1485407"/>
          </a:xfrm>
          <a:prstGeom prst="rect">
            <a:avLst/>
          </a:prstGeom>
        </p:spPr>
        <p:txBody>
          <a:bodyPr wrap="square" lIns="0" tIns="0" rIns="0" bIns="0" rtlCol="0" anchor="t">
            <a:spAutoFit/>
          </a:bodyPr>
          <a:lstStyle/>
          <a:p>
            <a:pPr algn="ctr">
              <a:lnSpc>
                <a:spcPts val="4017"/>
              </a:lnSpc>
            </a:pPr>
            <a:r>
              <a:rPr lang="es-MX" sz="3240" dirty="0">
                <a:solidFill>
                  <a:srgbClr val="000000"/>
                </a:solidFill>
                <a:latin typeface="Abstracted Dream"/>
                <a:ea typeface="Abstracted Dream"/>
                <a:cs typeface="Abstracted Dream"/>
                <a:sym typeface="Abstracted Dream"/>
              </a:rPr>
              <a:t>Si el estatus es distinto de Expirada en el año de reporte [2] o Cancelada en el año de reporte [3] del ejercicio, entonces la suma de la </a:t>
            </a:r>
            <a:r>
              <a:rPr lang="es-MX" sz="3240" b="1" dirty="0">
                <a:solidFill>
                  <a:srgbClr val="1B0E4A"/>
                </a:solidFill>
                <a:latin typeface="Abstracted Dream"/>
                <a:ea typeface="Abstracted Dream"/>
                <a:cs typeface="Abstracted Dream"/>
                <a:sym typeface="Abstracted Dream"/>
              </a:rPr>
              <a:t>Prima Emitida </a:t>
            </a:r>
            <a:r>
              <a:rPr lang="es-MX" sz="3240" dirty="0">
                <a:solidFill>
                  <a:srgbClr val="000000"/>
                </a:solidFill>
                <a:latin typeface="Abstracted Dream"/>
                <a:ea typeface="Abstracted Dream"/>
                <a:cs typeface="Abstracted Dream"/>
                <a:sym typeface="Abstracted Dream"/>
              </a:rPr>
              <a:t>de los últimos tres años </a:t>
            </a:r>
            <a:r>
              <a:rPr lang="es-MX" sz="3240" u="sng" dirty="0">
                <a:solidFill>
                  <a:srgbClr val="000000"/>
                </a:solidFill>
                <a:latin typeface="Abstracted Dream"/>
                <a:ea typeface="Abstracted Dream"/>
                <a:cs typeface="Abstracted Dream"/>
                <a:sym typeface="Abstracted Dream"/>
              </a:rPr>
              <a:t>debe</a:t>
            </a:r>
            <a:r>
              <a:rPr lang="es-MX" sz="3240" dirty="0">
                <a:solidFill>
                  <a:srgbClr val="000000"/>
                </a:solidFill>
                <a:latin typeface="Abstracted Dream"/>
                <a:ea typeface="Abstracted Dream"/>
                <a:cs typeface="Abstracted Dream"/>
                <a:sym typeface="Abstracted Dream"/>
              </a:rPr>
              <a:t> ser mayor a cero.</a:t>
            </a:r>
          </a:p>
        </p:txBody>
      </p:sp>
      <p:sp>
        <p:nvSpPr>
          <p:cNvPr id="5" name="Freeform 5"/>
          <p:cNvSpPr/>
          <p:nvPr/>
        </p:nvSpPr>
        <p:spPr>
          <a:xfrm rot="261537">
            <a:off x="5034908" y="3549740"/>
            <a:ext cx="8218183" cy="739636"/>
          </a:xfrm>
          <a:custGeom>
            <a:avLst/>
            <a:gdLst/>
            <a:ahLst/>
            <a:cxnLst/>
            <a:rect l="l" t="t" r="r" b="b"/>
            <a:pathLst>
              <a:path w="8218183" h="739636">
                <a:moveTo>
                  <a:pt x="0" y="0"/>
                </a:moveTo>
                <a:lnTo>
                  <a:pt x="8218182" y="0"/>
                </a:lnTo>
                <a:lnTo>
                  <a:pt x="8218182" y="739636"/>
                </a:lnTo>
                <a:lnTo>
                  <a:pt x="0" y="7396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3505200" y="2308826"/>
            <a:ext cx="11803046" cy="1510029"/>
          </a:xfrm>
          <a:prstGeom prst="rect">
            <a:avLst/>
          </a:prstGeom>
        </p:spPr>
        <p:txBody>
          <a:bodyPr lIns="0" tIns="0" rIns="0" bIns="0" rtlCol="0" anchor="t">
            <a:spAutoFit/>
          </a:bodyPr>
          <a:lstStyle/>
          <a:p>
            <a:pPr algn="ctr">
              <a:lnSpc>
                <a:spcPts val="10920"/>
              </a:lnSpc>
            </a:pPr>
            <a:r>
              <a:rPr lang="es-MX" sz="12000" spc="-1308" dirty="0">
                <a:solidFill>
                  <a:srgbClr val="000000"/>
                </a:solidFill>
                <a:latin typeface="Cup Cakes"/>
                <a:ea typeface="Cup Cakes"/>
                <a:cs typeface="Cup Cakes"/>
                <a:sym typeface="Cup Cakes"/>
              </a:rPr>
              <a:t>Prima Emitida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Fecha xmlns="8a1bad36-d8b0-4cfa-9462-7c748c5ba06c">2025-11-18T06:00:00+00:00</Fecha>
    <Ejercicio xmlns="8a1bad36-d8b0-4cfa-9462-7c748c5ba06c">2025: Nueva Estructura Seguros (CUSF)</Ejercicio>
    <Orden xmlns="8a1bad36-d8b0-4cfa-9462-7c748c5ba06c">D</Orden>
    <_dlc_DocId xmlns="fbb82a6a-a961-4754-99c6-5e8b59674839">ZUWP26PT267V-208-743</_dlc_DocId>
    <_dlc_DocIdUrl xmlns="fbb82a6a-a961-4754-99c6-5e8b59674839">
      <Url>https://www.cnsf.gob.mx/Sistemas/_layouts/15/DocIdRedir.aspx?ID=ZUWP26PT267V-208-743</Url>
      <Description>ZUWP26PT267V-208-743</Description>
    </_dlc_DocIdUrl>
  </documentManagement>
</p:properties>
</file>

<file path=customXml/itemProps1.xml><?xml version="1.0" encoding="utf-8"?>
<ds:datastoreItem xmlns:ds="http://schemas.openxmlformats.org/officeDocument/2006/customXml" ds:itemID="{20DDD60D-4F01-4271-BA77-3AAB4A7F4E48}"/>
</file>

<file path=customXml/itemProps2.xml><?xml version="1.0" encoding="utf-8"?>
<ds:datastoreItem xmlns:ds="http://schemas.openxmlformats.org/officeDocument/2006/customXml" ds:itemID="{92D3D1BF-920D-4D42-B8F8-AC26E4A153AE}"/>
</file>

<file path=customXml/itemProps3.xml><?xml version="1.0" encoding="utf-8"?>
<ds:datastoreItem xmlns:ds="http://schemas.openxmlformats.org/officeDocument/2006/customXml" ds:itemID="{2259BC93-C47C-4FC8-ABE2-996CD0BB0CD8}"/>
</file>

<file path=customXml/itemProps4.xml><?xml version="1.0" encoding="utf-8"?>
<ds:datastoreItem xmlns:ds="http://schemas.openxmlformats.org/officeDocument/2006/customXml" ds:itemID="{56F4F253-14D5-4E5A-928A-5A02E7312C5E}"/>
</file>

<file path=docProps/app.xml><?xml version="1.0" encoding="utf-8"?>
<Properties xmlns="http://schemas.openxmlformats.org/officeDocument/2006/extended-properties" xmlns:vt="http://schemas.openxmlformats.org/officeDocument/2006/docPropsVTypes">
  <TotalTime>396</TotalTime>
  <Words>1595</Words>
  <Application>Microsoft Office PowerPoint</Application>
  <PresentationFormat>Personalizado</PresentationFormat>
  <Paragraphs>150</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Abstracted Dream</vt:lpstr>
      <vt:lpstr>Arial</vt:lpstr>
      <vt:lpstr>Cup Cakes</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Salud</dc:title>
  <dc:creator>KARINA LUNA MARTINEZ</dc:creator>
  <cp:lastModifiedBy>ALDO RAZIEL HERNANDEZ ALVAREZ</cp:lastModifiedBy>
  <cp:revision>7</cp:revision>
  <dcterms:created xsi:type="dcterms:W3CDTF">2006-08-16T00:00:00Z</dcterms:created>
  <dcterms:modified xsi:type="dcterms:W3CDTF">2025-11-12T16:34:51Z</dcterms:modified>
  <dc:identifier>DAG4CAOZecI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d48cd431-2aa1-49da-9193-b560e9d26fd1</vt:lpwstr>
  </property>
</Properties>
</file>